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567" r:id="rId3"/>
    <p:sldId id="499" r:id="rId4"/>
    <p:sldId id="500" r:id="rId5"/>
    <p:sldId id="505" r:id="rId6"/>
    <p:sldId id="502" r:id="rId7"/>
    <p:sldId id="537" r:id="rId8"/>
    <p:sldId id="504" r:id="rId9"/>
    <p:sldId id="538" r:id="rId10"/>
    <p:sldId id="462" r:id="rId11"/>
    <p:sldId id="566" r:id="rId12"/>
    <p:sldId id="556" r:id="rId13"/>
    <p:sldId id="509" r:id="rId14"/>
    <p:sldId id="561" r:id="rId15"/>
    <p:sldId id="515" r:id="rId16"/>
    <p:sldId id="560" r:id="rId17"/>
    <p:sldId id="565" r:id="rId18"/>
    <p:sldId id="517" r:id="rId19"/>
    <p:sldId id="263" r:id="rId2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Murphey" initials="LM" lastIdx="15" clrIdx="0">
    <p:extLst>
      <p:ext uri="{19B8F6BF-5375-455C-9EA6-DF929625EA0E}">
        <p15:presenceInfo xmlns:p15="http://schemas.microsoft.com/office/powerpoint/2012/main" userId="S::murphey@knightfoundation.org::a0ebc28b-84f9-470e-8f47-13852af103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ED1"/>
    <a:srgbClr val="633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EDUCATION</a:t>
            </a:r>
          </a:p>
        </c:rich>
      </c:tx>
      <c:layout>
        <c:manualLayout>
          <c:xMode val="edge"/>
          <c:yMode val="edge"/>
          <c:x val="0.44596867865883766"/>
          <c:y val="0.6869779110715393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666666666666664E-2"/>
          <c:y val="0.3027604452283203"/>
          <c:w val="0.9127135826771654"/>
          <c:h val="0.539862376296513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HS grad/less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F38-4611-AAB3-82CB4A6BAD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4-47ED-A0A1-5738C1EA4C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Two-year college/voc ed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0F38-4611-AAB3-82CB4A6BAD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C4-47ED-A0A1-5738C1EA4C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Four-year college grad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C4-47ED-A0A1-5738C1EA4C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Post-grad educ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C4-47ED-A0A1-5738C1EA4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962816"/>
        <c:axId val="52964352"/>
      </c:barChart>
      <c:catAx>
        <c:axId val="5296281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2964352"/>
        <c:crosses val="autoZero"/>
        <c:auto val="1"/>
        <c:lblAlgn val="ctr"/>
        <c:lblOffset val="100"/>
        <c:noMultiLvlLbl val="0"/>
      </c:catAx>
      <c:valAx>
        <c:axId val="529643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52962816"/>
        <c:crosses val="autoZero"/>
        <c:crossBetween val="between"/>
      </c:valAx>
      <c:spPr>
        <a:noFill/>
      </c:spPr>
    </c:plotArea>
    <c:legend>
      <c:legendPos val="tr"/>
      <c:layout>
        <c:manualLayout>
          <c:xMode val="edge"/>
          <c:yMode val="edge"/>
          <c:x val="0"/>
          <c:y val="0.27703060376173044"/>
          <c:w val="0.9836009775304837"/>
          <c:h val="0.18554213939958797"/>
        </c:manualLayout>
      </c:layout>
      <c:overlay val="0"/>
      <c:txPr>
        <a:bodyPr/>
        <a:lstStyle/>
        <a:p>
          <a:pPr>
            <a:defRPr sz="9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98265587184519E-2"/>
          <c:y val="7.662442318915702E-2"/>
          <c:w val="0.96160346882563097"/>
          <c:h val="0.87889591089548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Sheet1!$B$2:$I$2</c:f>
              <c:numCache>
                <c:formatCode>General</c:formatCode>
                <c:ptCount val="8"/>
                <c:pt idx="0" formatCode="0%">
                  <c:v>0.13</c:v>
                </c:pt>
                <c:pt idx="3" formatCode="0%">
                  <c:v>0.1</c:v>
                </c:pt>
                <c:pt idx="6" formatCode="0%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9-455D-885C-ADEDC15C82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Sheet1!$B$3:$I$3</c:f>
              <c:numCache>
                <c:formatCode>General</c:formatCode>
                <c:ptCount val="8"/>
                <c:pt idx="0" formatCode="0%">
                  <c:v>0.33</c:v>
                </c:pt>
                <c:pt idx="3" formatCode="0%">
                  <c:v>0.38</c:v>
                </c:pt>
                <c:pt idx="6" formatCode="0%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9-455D-885C-ADEDC15C82E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Sheet1!$B$4:$I$4</c:f>
              <c:numCache>
                <c:formatCode>0%</c:formatCode>
                <c:ptCount val="8"/>
                <c:pt idx="1">
                  <c:v>0.18</c:v>
                </c:pt>
                <c:pt idx="4">
                  <c:v>0.16</c:v>
                </c:pt>
                <c:pt idx="7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9-455D-885C-ADEDC15C82E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Sheet1!$B$5:$I$5</c:f>
              <c:numCache>
                <c:formatCode>0%</c:formatCode>
                <c:ptCount val="8"/>
                <c:pt idx="1">
                  <c:v>0.34</c:v>
                </c:pt>
                <c:pt idx="4">
                  <c:v>0.35</c:v>
                </c:pt>
                <c:pt idx="7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39-455D-885C-ADEDC15C8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70386048"/>
        <c:axId val="70387584"/>
      </c:barChart>
      <c:catAx>
        <c:axId val="70386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387584"/>
        <c:crosses val="autoZero"/>
        <c:auto val="1"/>
        <c:lblAlgn val="ctr"/>
        <c:lblOffset val="100"/>
        <c:noMultiLvlLbl val="0"/>
      </c:catAx>
      <c:valAx>
        <c:axId val="70387584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7038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7358150851211"/>
          <c:y val="6.3681498247546049E-3"/>
          <c:w val="0.86898966289875745"/>
          <c:h val="0.886206318352798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Sheet1!$B$2:$J$2</c:f>
              <c:numCache>
                <c:formatCode>General</c:formatCode>
                <c:ptCount val="9"/>
                <c:pt idx="0" formatCode="0%">
                  <c:v>0.15</c:v>
                </c:pt>
                <c:pt idx="3" formatCode="0%">
                  <c:v>0.14000000000000001</c:v>
                </c:pt>
                <c:pt idx="7" formatCode="0%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7-4E3E-BF22-087C186232A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Sheet1!$B$3:$J$3</c:f>
              <c:numCache>
                <c:formatCode>General</c:formatCode>
                <c:ptCount val="9"/>
                <c:pt idx="0" formatCode="0%">
                  <c:v>0.4</c:v>
                </c:pt>
                <c:pt idx="3" formatCode="0%">
                  <c:v>0.39</c:v>
                </c:pt>
                <c:pt idx="7" formatCode="0%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7-4E3E-BF22-087C186232A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Strongle Disagree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8494615871866799E-3"/>
                  <c:y val="-3.89306516347348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B7-4E3E-BF22-087C186232AA}"/>
                </c:ext>
              </c:extLst>
            </c:dLbl>
            <c:dLbl>
              <c:idx val="4"/>
              <c:layout>
                <c:manualLayout>
                  <c:x val="4.5952764455705368E-3"/>
                  <c:y val="-3.89306516347348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B7-4E3E-BF22-087C186232AA}"/>
                </c:ext>
              </c:extLst>
            </c:dLbl>
            <c:dLbl>
              <c:idx val="8"/>
              <c:layout>
                <c:manualLayout>
                  <c:x val="5.5162428739480591E-3"/>
                  <c:y val="3.89306516347348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F2-6C48-AE20-D4B3F701A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Sheet1!$B$4:$J$4</c:f>
              <c:numCache>
                <c:formatCode>0%</c:formatCode>
                <c:ptCount val="9"/>
                <c:pt idx="1">
                  <c:v>0.12</c:v>
                </c:pt>
                <c:pt idx="4">
                  <c:v>0.11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B7-4E3E-BF22-087C186232A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Sheet1!$B$5:$J$5</c:f>
              <c:numCache>
                <c:formatCode>0%</c:formatCode>
                <c:ptCount val="9"/>
                <c:pt idx="1">
                  <c:v>0.3</c:v>
                </c:pt>
                <c:pt idx="4">
                  <c:v>0.36</c:v>
                </c:pt>
                <c:pt idx="8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B7-4E3E-BF22-087C18623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100"/>
        <c:axId val="70457600"/>
        <c:axId val="70483968"/>
      </c:barChart>
      <c:catAx>
        <c:axId val="70457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0483968"/>
        <c:crosses val="autoZero"/>
        <c:auto val="1"/>
        <c:lblAlgn val="ctr"/>
        <c:lblOffset val="0"/>
        <c:noMultiLvlLbl val="0"/>
      </c:catAx>
      <c:valAx>
        <c:axId val="70483968"/>
        <c:scaling>
          <c:orientation val="minMax"/>
          <c:max val="1"/>
          <c:min val="0"/>
        </c:scaling>
        <c:delete val="1"/>
        <c:axPos val="l"/>
        <c:numFmt formatCode="0%" sourceLinked="0"/>
        <c:majorTickMark val="out"/>
        <c:minorTickMark val="none"/>
        <c:tickLblPos val="nextTo"/>
        <c:crossAx val="7045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18539352377207E-2"/>
          <c:y val="8.2323579251643034E-2"/>
          <c:w val="0.96616292129524561"/>
          <c:h val="0.876419980520581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Sheet1!$B$2:$R$2</c:f>
              <c:numCache>
                <c:formatCode>General</c:formatCode>
                <c:ptCount val="17"/>
                <c:pt idx="0" formatCode="0%">
                  <c:v>0.15</c:v>
                </c:pt>
                <c:pt idx="3" formatCode="0%">
                  <c:v>0.11</c:v>
                </c:pt>
                <c:pt idx="6" formatCode="0%">
                  <c:v>0.14000000000000001</c:v>
                </c:pt>
                <c:pt idx="9" formatCode="0%">
                  <c:v>0.25</c:v>
                </c:pt>
                <c:pt idx="12" formatCode="0%">
                  <c:v>0.05</c:v>
                </c:pt>
                <c:pt idx="15" formatCode="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C94-4DB8-8470-BA1D4B5B15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Sheet1!$B$3:$R$3</c:f>
              <c:numCache>
                <c:formatCode>General</c:formatCode>
                <c:ptCount val="17"/>
                <c:pt idx="0" formatCode="0%">
                  <c:v>0.4</c:v>
                </c:pt>
                <c:pt idx="3" formatCode="0%">
                  <c:v>0.44</c:v>
                </c:pt>
                <c:pt idx="6" formatCode="0%">
                  <c:v>0.18</c:v>
                </c:pt>
                <c:pt idx="9" formatCode="0%">
                  <c:v>0.33</c:v>
                </c:pt>
                <c:pt idx="12" formatCode="0%">
                  <c:v>0.42</c:v>
                </c:pt>
                <c:pt idx="15" formatCode="0%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C94-4DB8-8470-BA1D4B5B15C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Sheet1!$B$4:$R$4</c:f>
              <c:numCache>
                <c:formatCode>0%</c:formatCode>
                <c:ptCount val="17"/>
                <c:pt idx="1">
                  <c:v>0.12</c:v>
                </c:pt>
                <c:pt idx="4">
                  <c:v>0.14000000000000001</c:v>
                </c:pt>
                <c:pt idx="7">
                  <c:v>0.23</c:v>
                </c:pt>
                <c:pt idx="10">
                  <c:v>0.15</c:v>
                </c:pt>
                <c:pt idx="13">
                  <c:v>0.16</c:v>
                </c:pt>
                <c:pt idx="16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C94-4DB8-8470-BA1D4B5B15C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Sheet1!$B$5:$R$5</c:f>
              <c:numCache>
                <c:formatCode>0%</c:formatCode>
                <c:ptCount val="17"/>
                <c:pt idx="1">
                  <c:v>0.3</c:v>
                </c:pt>
                <c:pt idx="4">
                  <c:v>0.3</c:v>
                </c:pt>
                <c:pt idx="7">
                  <c:v>0.41</c:v>
                </c:pt>
                <c:pt idx="10">
                  <c:v>0.24</c:v>
                </c:pt>
                <c:pt idx="13">
                  <c:v>0.37</c:v>
                </c:pt>
                <c:pt idx="16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C94-4DB8-8470-BA1D4B5B1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70097152"/>
        <c:axId val="70115328"/>
      </c:barChart>
      <c:catAx>
        <c:axId val="70097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15328"/>
        <c:crosses val="autoZero"/>
        <c:auto val="1"/>
        <c:lblAlgn val="ctr"/>
        <c:lblOffset val="100"/>
        <c:noMultiLvlLbl val="0"/>
      </c:catAx>
      <c:valAx>
        <c:axId val="7011532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7009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651941199537762"/>
          <c:y val="8.2512880455551427E-2"/>
          <c:w val="0.68900672793511231"/>
          <c:h val="5.9820066400128998E-2"/>
        </c:manualLayout>
      </c:layout>
      <c:overlay val="0"/>
      <c:spPr>
        <a:noFill/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130107422729862"/>
          <c:y val="4.9101730318125515E-2"/>
          <c:w val="0.6442270916120042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87-4116-90CF-A402FCF46B7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87-4116-90CF-A402FCF46B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87-4116-90CF-A402FCF46B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87-4116-90CF-A402FCF46B7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687-4116-90CF-A402FCF46B7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687-4116-90CF-A402FCF46B7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687-4116-90CF-A402FCF46B7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687-4116-90CF-A402FCF46B7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687-4116-90CF-A402FCF46B7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687-4116-90CF-A402FCF46B7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34F-4796-A7CC-0B428E51C0E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2687-4116-90CF-A402FCF46B76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687-4116-90CF-A402FCF46B7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Sheet1!$A$4:$A$15</c:f>
              <c:strCache>
                <c:ptCount val="12"/>
                <c:pt idx="0">
                  <c:v>Public transportation</c:v>
                </c:pt>
                <c:pt idx="1">
                  <c:v>Local public and charter schools</c:v>
                </c:pt>
                <c:pt idx="2">
                  <c:v>Drug and alcohol addiction</c:v>
                </c:pt>
                <c:pt idx="3">
                  <c:v>Early childhood development</c:v>
                </c:pt>
                <c:pt idx="4">
                  <c:v>Social justice issues</c:v>
                </c:pt>
                <c:pt idx="5">
                  <c:v>Affordable healthcare</c:v>
                </c:pt>
                <c:pt idx="6">
                  <c:v>Hunger/food insecurity</c:v>
                </c:pt>
                <c:pt idx="7">
                  <c:v>Housing issues</c:v>
                </c:pt>
                <c:pt idx="8">
                  <c:v>Race relations, racial discrimination</c:v>
                </c:pt>
                <c:pt idx="9">
                  <c:v>Crime, violence, and public safety</c:v>
                </c:pt>
                <c:pt idx="10">
                  <c:v>Good jobs/economic development </c:v>
                </c:pt>
                <c:pt idx="11">
                  <c:v>Poverty, economic security</c:v>
                </c:pt>
              </c:strCache>
            </c:strRef>
          </c:cat>
          <c:val>
            <c:numRef>
              <c:f>Sheet1!$B$4:$B$15</c:f>
              <c:numCache>
                <c:formatCode>0%</c:formatCode>
                <c:ptCount val="12"/>
                <c:pt idx="0">
                  <c:v>0.08</c:v>
                </c:pt>
                <c:pt idx="1">
                  <c:v>0.12</c:v>
                </c:pt>
                <c:pt idx="2">
                  <c:v>0.12</c:v>
                </c:pt>
                <c:pt idx="3">
                  <c:v>0.13</c:v>
                </c:pt>
                <c:pt idx="4">
                  <c:v>0.16</c:v>
                </c:pt>
                <c:pt idx="5">
                  <c:v>0.17</c:v>
                </c:pt>
                <c:pt idx="6">
                  <c:v>0.21</c:v>
                </c:pt>
                <c:pt idx="7">
                  <c:v>0.22</c:v>
                </c:pt>
                <c:pt idx="8">
                  <c:v>0.24</c:v>
                </c:pt>
                <c:pt idx="9">
                  <c:v>0.28999999999999998</c:v>
                </c:pt>
                <c:pt idx="10">
                  <c:v>0.31</c:v>
                </c:pt>
                <c:pt idx="1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687-4116-90CF-A402FCF46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71407488"/>
        <c:axId val="71409024"/>
      </c:barChart>
      <c:catAx>
        <c:axId val="714074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09024"/>
        <c:crosses val="autoZero"/>
        <c:auto val="1"/>
        <c:lblAlgn val="ctr"/>
        <c:lblOffset val="0"/>
        <c:noMultiLvlLbl val="0"/>
      </c:catAx>
      <c:valAx>
        <c:axId val="7140902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140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3111593815074"/>
          <c:y val="0.14515466078497616"/>
          <c:w val="0.71206926453127706"/>
          <c:h val="0.817807989792462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0.17</c:v>
                </c:pt>
                <c:pt idx="1">
                  <c:v>0.25</c:v>
                </c:pt>
                <c:pt idx="2">
                  <c:v>0.19</c:v>
                </c:pt>
                <c:pt idx="3">
                  <c:v>0.33</c:v>
                </c:pt>
                <c:pt idx="4">
                  <c:v>0.19</c:v>
                </c:pt>
                <c:pt idx="5">
                  <c:v>0.33</c:v>
                </c:pt>
                <c:pt idx="6">
                  <c:v>0.3</c:v>
                </c:pt>
                <c:pt idx="7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5-4079-9ACC-F3F16B8C7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0.52</c:v>
                </c:pt>
                <c:pt idx="1">
                  <c:v>0.47</c:v>
                </c:pt>
                <c:pt idx="2">
                  <c:v>0.39</c:v>
                </c:pt>
                <c:pt idx="3">
                  <c:v>0.53</c:v>
                </c:pt>
                <c:pt idx="4">
                  <c:v>0.35</c:v>
                </c:pt>
                <c:pt idx="5">
                  <c:v>0.4</c:v>
                </c:pt>
                <c:pt idx="6">
                  <c:v>0.49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5-4079-9ACC-F3F16B8C7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0.31</c:v>
                </c:pt>
                <c:pt idx="1">
                  <c:v>0.28000000000000003</c:v>
                </c:pt>
                <c:pt idx="2">
                  <c:v>0.41</c:v>
                </c:pt>
                <c:pt idx="3">
                  <c:v>0.14000000000000001</c:v>
                </c:pt>
                <c:pt idx="4">
                  <c:v>0.46</c:v>
                </c:pt>
                <c:pt idx="5">
                  <c:v>0.26</c:v>
                </c:pt>
                <c:pt idx="6">
                  <c:v>0.21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5-4079-9ACC-F3F16B8C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71359872"/>
        <c:axId val="71246976"/>
      </c:barChart>
      <c:catAx>
        <c:axId val="71359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46976"/>
        <c:crosses val="autoZero"/>
        <c:auto val="1"/>
        <c:lblAlgn val="ctr"/>
        <c:lblOffset val="100"/>
        <c:noMultiLvlLbl val="0"/>
      </c:catAx>
      <c:valAx>
        <c:axId val="71246976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713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3111593815074"/>
          <c:y val="0.14515466078497616"/>
          <c:w val="0.71206926453127706"/>
          <c:h val="0.613317005279586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Sheet1!$B$4:$B$9</c:f>
              <c:numCache>
                <c:formatCode>0%</c:formatCode>
                <c:ptCount val="6"/>
                <c:pt idx="0">
                  <c:v>0.11</c:v>
                </c:pt>
                <c:pt idx="1">
                  <c:v>0.19</c:v>
                </c:pt>
                <c:pt idx="2">
                  <c:v>0.12</c:v>
                </c:pt>
                <c:pt idx="3">
                  <c:v>0.1</c:v>
                </c:pt>
                <c:pt idx="4">
                  <c:v>0.17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5-4079-9ACC-F3F16B8C7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Sheet1!$C$4:$C$9</c:f>
              <c:numCache>
                <c:formatCode>0%</c:formatCode>
                <c:ptCount val="6"/>
                <c:pt idx="0">
                  <c:v>0.3</c:v>
                </c:pt>
                <c:pt idx="1">
                  <c:v>0.53</c:v>
                </c:pt>
                <c:pt idx="2">
                  <c:v>0.35</c:v>
                </c:pt>
                <c:pt idx="3">
                  <c:v>0.37</c:v>
                </c:pt>
                <c:pt idx="4">
                  <c:v>0.45</c:v>
                </c:pt>
                <c:pt idx="5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5-4079-9ACC-F3F16B8C7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Sheet1!$D$4:$D$9</c:f>
              <c:numCache>
                <c:formatCode>0%</c:formatCode>
                <c:ptCount val="6"/>
                <c:pt idx="0">
                  <c:v>0.57999999999999996</c:v>
                </c:pt>
                <c:pt idx="1">
                  <c:v>0.27</c:v>
                </c:pt>
                <c:pt idx="2">
                  <c:v>0.53</c:v>
                </c:pt>
                <c:pt idx="3">
                  <c:v>0.53</c:v>
                </c:pt>
                <c:pt idx="4">
                  <c:v>0.38</c:v>
                </c:pt>
                <c:pt idx="5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5-4079-9ACC-F3F16B8C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71791744"/>
        <c:axId val="71793280"/>
      </c:barChart>
      <c:catAx>
        <c:axId val="71791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93280"/>
        <c:crosses val="autoZero"/>
        <c:auto val="1"/>
        <c:lblAlgn val="ctr"/>
        <c:lblOffset val="100"/>
        <c:noMultiLvlLbl val="0"/>
      </c:catAx>
      <c:valAx>
        <c:axId val="7179328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7179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746211845958367"/>
          <c:y val="4.1256440227775713E-2"/>
          <c:w val="0.65490958439484714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B6D-43E4-8C40-0B8F9E765E0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BB6D-43E4-8C40-0B8F9E765E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BB6D-43E4-8C40-0B8F9E765E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BB6D-43E4-8C40-0B8F9E765E0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BB6D-43E4-8C40-0B8F9E765E0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B-BB6D-43E4-8C40-0B8F9E765E0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D-BB6D-43E4-8C40-0B8F9E765E08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F-BB6D-43E4-8C40-0B8F9E765E0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3A5F-40C9-8FE5-BB8806C7F46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A5F-40C9-8FE5-BB8806C7F46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3A5F-40C9-8FE5-BB8806C7F4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Redevelopment progress in downtown core </c:v>
                </c:pt>
                <c:pt idx="1">
                  <c:v>Training to develop community leaders </c:v>
                </c:pt>
                <c:pt idx="2">
                  <c:v>Public transportation accessibility </c:v>
                </c:pt>
                <c:pt idx="3">
                  <c:v>Hire/train more law enforcement officers </c:v>
                </c:pt>
                <c:pt idx="4">
                  <c:v>Fewer vacant, neglected properties </c:v>
                </c:pt>
                <c:pt idx="5">
                  <c:v>Housing rehab assistance programs </c:v>
                </c:pt>
                <c:pt idx="6">
                  <c:v>Access to healthy food </c:v>
                </c:pt>
                <c:pt idx="7">
                  <c:v>Improve race relations </c:v>
                </c:pt>
                <c:pt idx="8">
                  <c:v>Access to affordable healthcare </c:v>
                </c:pt>
                <c:pt idx="9">
                  <c:v>Workforce training/financial education for unemployed and low-income citizens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0.12</c:v>
                </c:pt>
                <c:pt idx="1">
                  <c:v>0.18</c:v>
                </c:pt>
                <c:pt idx="2">
                  <c:v>0.18</c:v>
                </c:pt>
                <c:pt idx="3">
                  <c:v>0.2</c:v>
                </c:pt>
                <c:pt idx="4">
                  <c:v>0.26</c:v>
                </c:pt>
                <c:pt idx="5">
                  <c:v>0.28999999999999998</c:v>
                </c:pt>
                <c:pt idx="6">
                  <c:v>0.33</c:v>
                </c:pt>
                <c:pt idx="7">
                  <c:v>0.35</c:v>
                </c:pt>
                <c:pt idx="8">
                  <c:v>0.39</c:v>
                </c:pt>
                <c:pt idx="9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6D-43E4-8C40-0B8F9E765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71633536"/>
        <c:axId val="71635328"/>
      </c:barChart>
      <c:catAx>
        <c:axId val="7163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000" b="0"/>
            </a:pPr>
            <a:endParaRPr lang="en-US"/>
          </a:p>
        </c:txPr>
        <c:crossAx val="71635328"/>
        <c:crosses val="autoZero"/>
        <c:auto val="1"/>
        <c:lblAlgn val="ctr"/>
        <c:lblOffset val="0"/>
        <c:noMultiLvlLbl val="0"/>
      </c:catAx>
      <c:valAx>
        <c:axId val="716353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163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318715872228698E-2"/>
          <c:y val="0.10126580783181312"/>
          <c:w val="0.8755682338426819"/>
          <c:h val="0.85747775194041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EF9-4281-B39A-290A8014837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EF9-4281-B39A-290A8014837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9EF9-4281-B39A-290A8014837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9EF9-4281-B39A-290A8014837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EF9-4281-B39A-290A8014837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EF9-4281-B39A-290A801483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0.6</c:v>
                </c:pt>
                <c:pt idx="2">
                  <c:v>0.6</c:v>
                </c:pt>
                <c:pt idx="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F9-4281-B39A-290A80148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axId val="73339648"/>
        <c:axId val="73341184"/>
      </c:barChart>
      <c:catAx>
        <c:axId val="7333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200" b="1"/>
            </a:pPr>
            <a:endParaRPr lang="en-US"/>
          </a:p>
        </c:txPr>
        <c:crossAx val="73341184"/>
        <c:crosses val="autoZero"/>
        <c:auto val="1"/>
        <c:lblAlgn val="ctr"/>
        <c:lblOffset val="0"/>
        <c:noMultiLvlLbl val="0"/>
      </c:catAx>
      <c:valAx>
        <c:axId val="7334118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333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179153203763235E-2"/>
          <c:y val="9.5607947597142251E-2"/>
          <c:w val="0.90082084679623675"/>
          <c:h val="0.722044554376040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C41-428B-A2F7-7C4FF2E1C2B8}"/>
              </c:ext>
            </c:extLst>
          </c:dPt>
          <c:dLbls>
            <c:dLbl>
              <c:idx val="0"/>
              <c:layout>
                <c:manualLayout>
                  <c:x val="0"/>
                  <c:y val="4.125644022777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41-428B-A2F7-7C4FF2E1C2B8}"/>
                </c:ext>
              </c:extLst>
            </c:dLbl>
            <c:dLbl>
              <c:idx val="3"/>
              <c:layout>
                <c:manualLayout>
                  <c:x val="0"/>
                  <c:y val="3.7505854752523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41-428B-A2F7-7C4FF2E1C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%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41-428B-A2F7-7C4FF2E1C2B8}"/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C41-428B-A2F7-7C4FF2E1C2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%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41-428B-A2F7-7C4FF2E1C2B8}"/>
            </c:ext>
          </c:extLst>
        </c:ser>
        <c:ser>
          <c:idx val="2"/>
          <c:order val="2"/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1538161476544237E-3"/>
                  <c:y val="-7.0609786652935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41-428B-A2F7-7C4FF2E1C2B8}"/>
                </c:ext>
              </c:extLst>
            </c:dLbl>
            <c:dLbl>
              <c:idx val="4"/>
              <c:layout>
                <c:manualLayout>
                  <c:x val="-1.6025641025641025E-3"/>
                  <c:y val="-0.10126580783181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41-428B-A2F7-7C4FF2E1C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41-428B-A2F7-7C4FF2E1C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73650176"/>
        <c:axId val="73651712"/>
      </c:barChart>
      <c:catAx>
        <c:axId val="73650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ts val="1300"/>
              </a:lnSpc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51712"/>
        <c:crosses val="autoZero"/>
        <c:auto val="1"/>
        <c:lblAlgn val="ctr"/>
        <c:lblOffset val="0"/>
        <c:noMultiLvlLbl val="0"/>
      </c:catAx>
      <c:valAx>
        <c:axId val="736517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365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89746760574727"/>
          <c:y val="0.13653816902923752"/>
          <c:w val="0.55641055356243152"/>
          <c:h val="0.8346159777873999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C01-4E82-B52D-AC8424445EC4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6C01-4E82-B52D-AC8424445EC4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6C01-4E82-B52D-AC8424445EC4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C01-4E82-B52D-AC8424445EC4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C01-4E82-B52D-AC8424445EC4}"/>
              </c:ext>
            </c:extLst>
          </c:dPt>
          <c:dLbls>
            <c:dLbl>
              <c:idx val="0"/>
              <c:layout>
                <c:manualLayout>
                  <c:x val="-4.3378223823506172E-3"/>
                  <c:y val="1.346153948073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01-4E82-B52D-AC8424445EC4}"/>
                </c:ext>
              </c:extLst>
            </c:dLbl>
            <c:dLbl>
              <c:idx val="1"/>
              <c:layout>
                <c:manualLayout>
                  <c:x val="-8.2278653213185718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01-4E82-B52D-AC8424445EC4}"/>
                </c:ext>
              </c:extLst>
            </c:dLbl>
            <c:dLbl>
              <c:idx val="2"/>
              <c:layout>
                <c:manualLayout>
                  <c:x val="2.7424032381730993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01-4E82-B52D-AC8424445EC4}"/>
                </c:ext>
              </c:extLst>
            </c:dLbl>
            <c:dLbl>
              <c:idx val="3"/>
              <c:layout>
                <c:manualLayout>
                  <c:x val="1.4206999323741587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01-4E82-B52D-AC8424445EC4}"/>
                </c:ext>
              </c:extLst>
            </c:dLbl>
            <c:dLbl>
              <c:idx val="4"/>
              <c:layout>
                <c:manualLayout>
                  <c:x val="-5.2848464028002274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01-4E82-B52D-AC8424445EC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18 to 34</c:v>
                </c:pt>
                <c:pt idx="1">
                  <c:v>35 to 49</c:v>
                </c:pt>
                <c:pt idx="2">
                  <c:v>50 to 64</c:v>
                </c:pt>
                <c:pt idx="3">
                  <c:v>65/older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0.34</c:v>
                </c:pt>
                <c:pt idx="2">
                  <c:v>0.34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01-4E82-B52D-AC8424445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294-4596-866A-29144F4FB5DB}"/>
              </c:ext>
            </c:extLst>
          </c:dPt>
          <c:dPt>
            <c:idx val="1"/>
            <c:invertIfNegative val="0"/>
            <c:bubble3D val="0"/>
            <c:spPr>
              <a:solidFill>
                <a:srgbClr val="9DB9F1"/>
              </a:solidFill>
            </c:spPr>
            <c:extLst>
              <c:ext xmlns:c16="http://schemas.microsoft.com/office/drawing/2014/chart" uri="{C3380CC4-5D6E-409C-BE32-E72D297353CC}">
                <c16:uniqueId val="{00000003-E294-4596-866A-29144F4FB5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E294-4596-866A-29144F4FB5D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E294-4596-866A-29144F4FB5D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9-E294-4596-866A-29144F4FB5DB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94-4596-866A-29144F4FB5D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94-4596-866A-29144F4FB5DB}"/>
                </c:ext>
              </c:extLst>
            </c:dLbl>
            <c:dLbl>
              <c:idx val="2"/>
              <c:layout>
                <c:manualLayout>
                  <c:x val="-3.1915700936740021E-3"/>
                  <c:y val="2.0889145662726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94-4596-866A-29144F4FB5DB}"/>
                </c:ext>
              </c:extLst>
            </c:dLbl>
            <c:dLbl>
              <c:idx val="3"/>
              <c:layout>
                <c:manualLayout>
                  <c:x val="3.1913268280523155E-3"/>
                  <c:y val="1.566644804339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94-4596-866A-29144F4FB5DB}"/>
                </c:ext>
              </c:extLst>
            </c:dLbl>
            <c:dLbl>
              <c:idx val="4"/>
              <c:layout>
                <c:manualLayout>
                  <c:x val="3.1910675237828636E-3"/>
                  <c:y val="1.566685924704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94-4596-866A-29144F4FB5D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Whites</c:v>
                </c:pt>
                <c:pt idx="1">
                  <c:v>Blacks/African Americans</c:v>
                </c:pt>
                <c:pt idx="2">
                  <c:v>Other</c:v>
                </c:pt>
                <c:pt idx="3">
                  <c:v>Bi/multi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</c:v>
                </c:pt>
                <c:pt idx="1">
                  <c:v>0.51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94-4596-866A-29144F4FB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53209728"/>
        <c:axId val="53215616"/>
      </c:barChart>
      <c:catAx>
        <c:axId val="532097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3215616"/>
        <c:crosses val="autoZero"/>
        <c:auto val="1"/>
        <c:lblAlgn val="ctr"/>
        <c:lblOffset val="100"/>
        <c:noMultiLvlLbl val="0"/>
      </c:catAx>
      <c:valAx>
        <c:axId val="53215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3209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34258863733447"/>
          <c:y val="1.2214709609793453E-2"/>
          <c:w val="0.57684664673216579"/>
          <c:h val="0.864702428329291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82E-49A4-B3ED-3E2661A1877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282E-49A4-B3ED-3E2661A1877D}"/>
              </c:ext>
            </c:extLst>
          </c:dPt>
          <c:dPt>
            <c:idx val="2"/>
            <c:bubble3D val="0"/>
            <c:spPr>
              <a:solidFill>
                <a:srgbClr val="1870C0"/>
              </a:solidFill>
            </c:spPr>
            <c:extLst>
              <c:ext xmlns:c16="http://schemas.microsoft.com/office/drawing/2014/chart" uri="{C3380CC4-5D6E-409C-BE32-E72D297353CC}">
                <c16:uniqueId val="{00000005-282E-49A4-B3ED-3E2661A1877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82E-49A4-B3ED-3E2661A1877D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82E-49A4-B3ED-3E2661A1877D}"/>
              </c:ext>
            </c:extLst>
          </c:dPt>
          <c:dLbls>
            <c:dLbl>
              <c:idx val="0"/>
              <c:layout>
                <c:manualLayout>
                  <c:x val="-0.25200041491102487"/>
                  <c:y val="0.11476506680730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2E-49A4-B3ED-3E2661A1877D}"/>
                </c:ext>
              </c:extLst>
            </c:dLbl>
            <c:dLbl>
              <c:idx val="1"/>
              <c:layout>
                <c:manualLayout>
                  <c:x val="1.3384536156434224E-2"/>
                  <c:y val="-3.2446693434284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2E-49A4-B3ED-3E2661A1877D}"/>
                </c:ext>
              </c:extLst>
            </c:dLbl>
            <c:dLbl>
              <c:idx val="2"/>
              <c:layout>
                <c:manualLayout>
                  <c:x val="0.21998291328492098"/>
                  <c:y val="1.823408087771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2E-49A4-B3ED-3E2661A1877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Women</c:v>
                </c:pt>
                <c:pt idx="2">
                  <c:v>Men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0.71</c:v>
                </c:pt>
                <c:pt idx="1">
                  <c:v>0.01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2E-49A4-B3ED-3E2661A18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64228675363011E-2"/>
          <c:y val="8.4906208306852374E-2"/>
          <c:w val="0.91043577132463704"/>
          <c:h val="0.8248788561395503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870C0"/>
              </a:solidFill>
            </c:spPr>
            <c:extLst>
              <c:ext xmlns:c16="http://schemas.microsoft.com/office/drawing/2014/chart" uri="{C3380CC4-5D6E-409C-BE32-E72D297353CC}">
                <c16:uniqueId val="{00000001-6B51-476F-ADE0-B3FE866D39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51-476F-ADE0-B3FE866D39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B51-476F-ADE0-B3FE866D393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6B51-476F-ADE0-B3FE866D393C}"/>
              </c:ext>
            </c:extLst>
          </c:dPt>
          <c:dLbls>
            <c:dLbl>
              <c:idx val="0"/>
              <c:layout>
                <c:manualLayout>
                  <c:x val="9.5869171041169394E-3"/>
                  <c:y val="3.34329839683332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51-476F-ADE0-B3FE866D393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&lt; 1 Year</c:v>
                </c:pt>
                <c:pt idx="1">
                  <c:v>1 - 5 Years</c:v>
                </c:pt>
                <c:pt idx="2">
                  <c:v>6 - 10 Years</c:v>
                </c:pt>
                <c:pt idx="3">
                  <c:v>11 - 20 Years</c:v>
                </c:pt>
                <c:pt idx="4">
                  <c:v>21 - 30 Years</c:v>
                </c:pt>
                <c:pt idx="5">
                  <c:v>30+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0.06</c:v>
                </c:pt>
                <c:pt idx="1">
                  <c:v>0.18</c:v>
                </c:pt>
                <c:pt idx="2">
                  <c:v>0.14000000000000001</c:v>
                </c:pt>
                <c:pt idx="3">
                  <c:v>0.17</c:v>
                </c:pt>
                <c:pt idx="4">
                  <c:v>0.14000000000000001</c:v>
                </c:pt>
                <c:pt idx="5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51-476F-ADE0-B3FE866D3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0352"/>
        <c:axId val="46901888"/>
      </c:barChart>
      <c:catAx>
        <c:axId val="4690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/>
            </a:pPr>
            <a:endParaRPr lang="en-US"/>
          </a:p>
        </c:txPr>
        <c:crossAx val="46901888"/>
        <c:crosses val="autoZero"/>
        <c:auto val="1"/>
        <c:lblAlgn val="ctr"/>
        <c:lblOffset val="0"/>
        <c:noMultiLvlLbl val="0"/>
      </c:catAx>
      <c:valAx>
        <c:axId val="469018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0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96865970569739E-2"/>
          <c:y val="8.2993076694670029E-2"/>
          <c:w val="0.94800309748190947"/>
          <c:h val="0.838172485916295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244-4BD0-8A34-F65ECF4FD69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244-4BD0-8A34-F65ECF4FD6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244-4BD0-8A34-F65ECF4FD69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244-4BD0-8A34-F65ECF4FD69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244-4BD0-8A34-F65ECF4FD69E}"/>
              </c:ext>
            </c:extLst>
          </c:dPt>
          <c:dLbls>
            <c:dLbl>
              <c:idx val="0"/>
              <c:layout>
                <c:manualLayout>
                  <c:x val="3.4215953597607723E-3"/>
                  <c:y val="2.07482663489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44-4BD0-8A34-F65ECF4FD69E}"/>
                </c:ext>
              </c:extLst>
            </c:dLbl>
            <c:dLbl>
              <c:idx val="1"/>
              <c:layout>
                <c:manualLayout>
                  <c:x val="3.9445589240306531E-3"/>
                  <c:y val="2.07482663489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44-4BD0-8A34-F65ECF4FD69E}"/>
                </c:ext>
              </c:extLst>
            </c:dLbl>
            <c:dLbl>
              <c:idx val="2"/>
              <c:layout>
                <c:manualLayout>
                  <c:x val="1.19097796788327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44-4BD0-8A34-F65ECF4FD69E}"/>
                </c:ext>
              </c:extLst>
            </c:dLbl>
            <c:dLbl>
              <c:idx val="3"/>
              <c:layout>
                <c:manualLayout>
                  <c:x val="1.086471981988545E-3"/>
                  <c:y val="1.3832177565950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44-4BD0-8A34-F65ECF4FD69E}"/>
                </c:ext>
              </c:extLst>
            </c:dLbl>
            <c:dLbl>
              <c:idx val="4"/>
              <c:layout>
                <c:manualLayout>
                  <c:x val="5.5071619122947606E-3"/>
                  <c:y val="6.91608878297531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44-4BD0-8A34-F65ECF4FD69E}"/>
                </c:ext>
              </c:extLst>
            </c:dLbl>
            <c:dLbl>
              <c:idx val="5"/>
              <c:layout>
                <c:manualLayout>
                  <c:x val="6.3026544596986277E-3"/>
                  <c:y val="3.4580443914876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44-4BD0-8A34-F65ECF4FD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North</c:v>
                </c:pt>
                <c:pt idx="1">
                  <c:v>South</c:v>
                </c:pt>
                <c:pt idx="2">
                  <c:v>East</c:v>
                </c:pt>
                <c:pt idx="3">
                  <c:v>West</c:v>
                </c:pt>
                <c:pt idx="4">
                  <c:v>Downtown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0.28999999999999998</c:v>
                </c:pt>
                <c:pt idx="1">
                  <c:v>7.0000000000000007E-2</c:v>
                </c:pt>
                <c:pt idx="2">
                  <c:v>0.17</c:v>
                </c:pt>
                <c:pt idx="3">
                  <c:v>0.06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244-4BD0-8A34-F65ECF4FD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88672"/>
        <c:axId val="53675136"/>
      </c:barChart>
      <c:catAx>
        <c:axId val="46988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en-US"/>
          </a:p>
        </c:txPr>
        <c:crossAx val="53675136"/>
        <c:crosses val="autoZero"/>
        <c:auto val="1"/>
        <c:lblAlgn val="ctr"/>
        <c:lblOffset val="0"/>
        <c:noMultiLvlLbl val="0"/>
      </c:catAx>
      <c:valAx>
        <c:axId val="536751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8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57896618125562E-2"/>
          <c:y val="6.2410028357863773E-2"/>
          <c:w val="0.93006315592386846"/>
          <c:h val="0.871277780832074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385962570190934E-3"/>
                  <c:y val="3.7792470253878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2C-4CAE-A540-8E86A24A8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%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C-4CAE-A540-8E86A24A815F}"/>
            </c:ext>
          </c:extLst>
        </c:ser>
        <c:ser>
          <c:idx val="1"/>
          <c:order val="1"/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%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C-4CAE-A540-8E86A24A815F}"/>
            </c:ext>
          </c:extLst>
        </c:ser>
        <c:ser>
          <c:idx val="2"/>
          <c:order val="2"/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2C-4CAE-A540-8E86A24A815F}"/>
            </c:ext>
          </c:extLst>
        </c:ser>
        <c:ser>
          <c:idx val="3"/>
          <c:order val="3"/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2C-4CAE-A540-8E86A24A8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760000"/>
        <c:axId val="53761536"/>
      </c:barChart>
      <c:catAx>
        <c:axId val="53760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61536"/>
        <c:crosses val="autoZero"/>
        <c:auto val="1"/>
        <c:lblAlgn val="ctr"/>
        <c:lblOffset val="0"/>
        <c:noMultiLvlLbl val="0"/>
      </c:catAx>
      <c:valAx>
        <c:axId val="53761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376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62265762787746E-2"/>
          <c:y val="7.0681967539683851E-2"/>
          <c:w val="0.54286159045118454"/>
          <c:h val="0.859158364354930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25-4198-8CDD-B39BC56F72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25-4198-8CDD-B39BC56F72E9}"/>
              </c:ext>
            </c:extLst>
          </c:dPt>
          <c:dLbls>
            <c:dLbl>
              <c:idx val="0"/>
              <c:layout>
                <c:manualLayout>
                  <c:x val="-0.25946196508235364"/>
                  <c:y val="-0.1522607746859266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9CE46D-2718-45C1-8494-3B66B63F51FB}" type="CATEGORYNAME">
                      <a:rPr lang="en-US"/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80%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25-4198-8CDD-B39BC56F72E9}"/>
                </c:ext>
              </c:extLst>
            </c:dLbl>
            <c:dLbl>
              <c:idx val="1"/>
              <c:layout>
                <c:manualLayout>
                  <c:x val="9.2846919782500092E-2"/>
                  <c:y val="4.2257685582174166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25-4198-8CDD-B39BC56F72E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More HOPEFUL</c:v>
                </c:pt>
                <c:pt idx="1">
                  <c:v>More WORRIED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25-4198-8CDD-B39BC56F7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628205128205128E-2"/>
          <c:y val="3.1485375260118471E-2"/>
          <c:w val="0.96474358974358976"/>
          <c:h val="0.8630352087688010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 formatCode="0%">
                  <c:v>0.38</c:v>
                </c:pt>
                <c:pt idx="3" formatCode="0%">
                  <c:v>0.15</c:v>
                </c:pt>
                <c:pt idx="6" formatCode="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3-4406-BF9D-70A0ED43B0FF}"/>
            </c:ext>
          </c:extLst>
        </c:ser>
        <c:ser>
          <c:idx val="1"/>
          <c:order val="1"/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 formatCode="0%">
                  <c:v>0.41</c:v>
                </c:pt>
                <c:pt idx="3" formatCode="0%">
                  <c:v>0.4</c:v>
                </c:pt>
                <c:pt idx="6" formatCode="0%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3-4406-BF9D-70A0ED43B0FF}"/>
            </c:ext>
          </c:extLst>
        </c:ser>
        <c:ser>
          <c:idx val="2"/>
          <c:order val="2"/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Sheet1!$B$4:$I$4</c:f>
              <c:numCache>
                <c:formatCode>0%</c:formatCode>
                <c:ptCount val="8"/>
                <c:pt idx="1">
                  <c:v>7.0000000000000007E-2</c:v>
                </c:pt>
                <c:pt idx="4">
                  <c:v>0.12</c:v>
                </c:pt>
                <c:pt idx="7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03-4406-BF9D-70A0ED43B0FF}"/>
            </c:ext>
          </c:extLst>
        </c:ser>
        <c:ser>
          <c:idx val="3"/>
          <c:order val="3"/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Sheet1!$B$5:$I$5</c:f>
              <c:numCache>
                <c:formatCode>0%</c:formatCode>
                <c:ptCount val="8"/>
                <c:pt idx="1">
                  <c:v>0.12</c:v>
                </c:pt>
                <c:pt idx="4">
                  <c:v>0.3</c:v>
                </c:pt>
                <c:pt idx="7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03-4406-BF9D-70A0ED43B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54703232"/>
        <c:axId val="54712960"/>
      </c:barChart>
      <c:catAx>
        <c:axId val="54703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12960"/>
        <c:crosses val="autoZero"/>
        <c:auto val="1"/>
        <c:lblAlgn val="ctr"/>
        <c:lblOffset val="0"/>
        <c:noMultiLvlLbl val="0"/>
      </c:catAx>
      <c:valAx>
        <c:axId val="5471296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470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6B00280-8F2D-4E6E-8EAE-CA59CDECDB1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CF363E4-FC18-47D3-BCF1-22ACBDA14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Q.F1, 1,F2, F8ab</a:t>
            </a:r>
            <a:r>
              <a:rPr lang="en-US" baseline="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1561467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270407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3030894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3777118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Q.F3</a:t>
            </a:r>
          </a:p>
        </p:txBody>
      </p:sp>
    </p:spTree>
    <p:extLst>
      <p:ext uri="{BB962C8B-B14F-4D97-AF65-F5344CB8AC3E}">
        <p14:creationId xmlns:p14="http://schemas.microsoft.com/office/powerpoint/2010/main" val="148136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Q.F3</a:t>
            </a:r>
          </a:p>
        </p:txBody>
      </p:sp>
    </p:spTree>
    <p:extLst>
      <p:ext uri="{BB962C8B-B14F-4D97-AF65-F5344CB8AC3E}">
        <p14:creationId xmlns:p14="http://schemas.microsoft.com/office/powerpoint/2010/main" val="2736595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Q.11</a:t>
            </a:r>
          </a:p>
        </p:txBody>
      </p:sp>
    </p:spTree>
    <p:extLst>
      <p:ext uri="{BB962C8B-B14F-4D97-AF65-F5344CB8AC3E}">
        <p14:creationId xmlns:p14="http://schemas.microsoft.com/office/powerpoint/2010/main" val="278561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Banners, Q.</a:t>
            </a:r>
            <a:r>
              <a:rPr lang="en-US" baseline="0" dirty="0"/>
              <a:t>F3, F6, F4, F7, F5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8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Q.2</a:t>
            </a:r>
          </a:p>
        </p:txBody>
      </p:sp>
    </p:spTree>
    <p:extLst>
      <p:ext uri="{BB962C8B-B14F-4D97-AF65-F5344CB8AC3E}">
        <p14:creationId xmlns:p14="http://schemas.microsoft.com/office/powerpoint/2010/main" val="3265054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Q.3</a:t>
            </a:r>
          </a:p>
        </p:txBody>
      </p:sp>
    </p:spTree>
    <p:extLst>
      <p:ext uri="{BB962C8B-B14F-4D97-AF65-F5344CB8AC3E}">
        <p14:creationId xmlns:p14="http://schemas.microsoft.com/office/powerpoint/2010/main" val="419647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Q.3</a:t>
            </a:r>
          </a:p>
        </p:txBody>
      </p:sp>
    </p:spTree>
    <p:extLst>
      <p:ext uri="{BB962C8B-B14F-4D97-AF65-F5344CB8AC3E}">
        <p14:creationId xmlns:p14="http://schemas.microsoft.com/office/powerpoint/2010/main" val="4130928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Q.4</a:t>
            </a:r>
          </a:p>
        </p:txBody>
      </p:sp>
    </p:spTree>
    <p:extLst>
      <p:ext uri="{BB962C8B-B14F-4D97-AF65-F5344CB8AC3E}">
        <p14:creationId xmlns:p14="http://schemas.microsoft.com/office/powerpoint/2010/main" val="3570791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Q.4</a:t>
            </a:r>
          </a:p>
        </p:txBody>
      </p:sp>
    </p:spTree>
    <p:extLst>
      <p:ext uri="{BB962C8B-B14F-4D97-AF65-F5344CB8AC3E}">
        <p14:creationId xmlns:p14="http://schemas.microsoft.com/office/powerpoint/2010/main" val="1479965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13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359023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D0F0-E99F-446E-9873-460F5FD7DD6A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1880"/>
            <a:ext cx="12192000" cy="686988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cap="all" baseline="0" dirty="0"/>
          </a:p>
        </p:txBody>
      </p:sp>
    </p:spTree>
    <p:extLst>
      <p:ext uri="{BB962C8B-B14F-4D97-AF65-F5344CB8AC3E}">
        <p14:creationId xmlns:p14="http://schemas.microsoft.com/office/powerpoint/2010/main" val="212226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" y="0"/>
            <a:ext cx="12192000" cy="6859902"/>
            <a:chOff x="75304" y="0"/>
            <a:chExt cx="12192000" cy="6859902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1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0E07-9B59-4530-9193-F16DFFF83E0F}" type="datetime1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206856"/>
            <a:ext cx="12192000" cy="651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2" y="-1"/>
            <a:ext cx="12192530" cy="6900561"/>
            <a:chOff x="-2" y="-1"/>
            <a:chExt cx="12192530" cy="6900561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-2" y="-1"/>
              <a:ext cx="12192002" cy="6900561"/>
              <a:chOff x="75304" y="-1"/>
              <a:chExt cx="12192002" cy="6900561"/>
            </a:xfrm>
          </p:grpSpPr>
          <p:grpSp>
            <p:nvGrpSpPr>
              <p:cNvPr id="9" name="Group 8"/>
              <p:cNvGrpSpPr/>
              <p:nvPr userDrawn="1"/>
            </p:nvGrpSpPr>
            <p:grpSpPr>
              <a:xfrm>
                <a:off x="75304" y="-1"/>
                <a:ext cx="12192002" cy="6900561"/>
                <a:chOff x="0" y="-1903"/>
                <a:chExt cx="12192002" cy="6900561"/>
              </a:xfrm>
            </p:grpSpPr>
            <p:pic>
              <p:nvPicPr>
                <p:cNvPr id="11" name="Content Placeholder 3"/>
                <p:cNvPicPr>
                  <a:picLocks noChangeAspect="1"/>
                </p:cNvPicPr>
                <p:nvPr userDrawn="1"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294" b="6223"/>
                <a:stretch/>
              </p:blipFill>
              <p:spPr>
                <a:xfrm>
                  <a:off x="0" y="-1903"/>
                  <a:ext cx="12192000" cy="643307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2" name="Picture 11"/>
                <p:cNvPicPr>
                  <a:picLocks noChangeAspect="1"/>
                </p:cNvPicPr>
                <p:nvPr userDrawn="1"/>
              </p:nvPicPr>
              <p:blipFill rotWithShape="1">
                <a:blip r:embed="rId3"/>
                <a:srcRect b="9285"/>
                <a:stretch/>
              </p:blipFill>
              <p:spPr>
                <a:xfrm>
                  <a:off x="0" y="-1902"/>
                  <a:ext cx="12192000" cy="389177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/>
                </p:cNvPicPr>
                <p:nvPr userDrawn="1"/>
              </p:nvPicPr>
              <p:blipFill rotWithShape="1">
                <a:blip r:embed="rId3"/>
                <a:srcRect b="9285"/>
                <a:stretch/>
              </p:blipFill>
              <p:spPr>
                <a:xfrm>
                  <a:off x="3050" y="6670058"/>
                  <a:ext cx="12188952" cy="228600"/>
                </a:xfrm>
                <a:prstGeom prst="rect">
                  <a:avLst/>
                </a:prstGeom>
              </p:spPr>
            </p:pic>
          </p:grpSp>
          <p:sp>
            <p:nvSpPr>
              <p:cNvPr id="10" name="Rectangle 9"/>
              <p:cNvSpPr/>
              <p:nvPr userDrawn="1"/>
            </p:nvSpPr>
            <p:spPr>
              <a:xfrm>
                <a:off x="4539728" y="1249789"/>
                <a:ext cx="3108960" cy="22698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 userDrawn="1"/>
          </p:nvSpPr>
          <p:spPr>
            <a:xfrm>
              <a:off x="528" y="228600"/>
              <a:ext cx="12192000" cy="1171057"/>
            </a:xfrm>
            <a:prstGeom prst="rect">
              <a:avLst/>
            </a:prstGeom>
            <a:solidFill>
              <a:srgbClr val="633393"/>
            </a:solidFill>
            <a:ln>
              <a:solidFill>
                <a:srgbClr val="633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1FB6-9F86-46B0-9B2D-CF711BBA3C52}" type="datetime1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2192000" cy="6859902"/>
            <a:chOff x="75304" y="0"/>
            <a:chExt cx="12192000" cy="6859902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0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AF0-4388-44FE-8778-B8FBC9B6CF90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2192000" cy="6859902"/>
            <a:chOff x="75304" y="0"/>
            <a:chExt cx="12192000" cy="6859902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0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A4C2-ADB4-443B-A5FB-B96BD7FEACA5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64BC09A3-7A9F-49DB-9FEE-4F34ADDCA43B}" type="datetime1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5CDD5C3-AB9F-4DD6-A8AF-E4697C440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2291" y="2055425"/>
            <a:ext cx="6652787" cy="2852737"/>
          </a:xfrm>
        </p:spPr>
        <p:txBody>
          <a:bodyPr anchor="ctr">
            <a:normAutofit/>
          </a:bodyPr>
          <a:lstStyle>
            <a:lvl1pPr algn="r">
              <a:defRPr sz="2400" b="1" cap="all" baseline="0">
                <a:solidFill>
                  <a:srgbClr val="6333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Chapter N – topic of 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EB98-54C9-42A0-991B-2731A852F89D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5724-90C5-495E-B534-DAC928F13A96}" type="datetime1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1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ACD-D80A-4BD1-B0E6-C67C4A0C0457}" type="datetime1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AE7B-7427-4EAD-A380-71CFAC4F11E6}" type="datetime1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B346-522B-49CF-9BB0-E961C51F78A7}" type="datetime1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75304" y="0"/>
            <a:ext cx="12192000" cy="6859902"/>
            <a:chOff x="75304" y="0"/>
            <a:chExt cx="12192000" cy="6859902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7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8" name="Picture 17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16" name="Rectangle 15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Content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"/>
          <a:stretch/>
        </p:blipFill>
        <p:spPr>
          <a:xfrm>
            <a:off x="0" y="-1902"/>
            <a:ext cx="12267304" cy="6859902"/>
          </a:xfrm>
          <a:prstGeom prst="rect">
            <a:avLst/>
          </a:prstGeom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3F72-922D-4AE9-B64A-F21AE6701D6E}" type="datetime1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581401" y="526381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0" dirty="0">
                <a:solidFill>
                  <a:srgbClr val="633393"/>
                </a:solidFill>
              </a:rPr>
              <a:t>Office of Institutional Research</a:t>
            </a:r>
            <a:br>
              <a:rPr lang="en-US" sz="2800" i="1" dirty="0">
                <a:solidFill>
                  <a:srgbClr val="633393"/>
                </a:solidFill>
              </a:rPr>
            </a:br>
            <a:r>
              <a:rPr lang="en-US" sz="1800" i="1" dirty="0">
                <a:solidFill>
                  <a:srgbClr val="633393"/>
                </a:solidFill>
              </a:rPr>
              <a:t>-Actionable Intelligence for MGA-</a:t>
            </a:r>
          </a:p>
        </p:txBody>
      </p:sp>
    </p:spTree>
    <p:extLst>
      <p:ext uri="{BB962C8B-B14F-4D97-AF65-F5344CB8AC3E}">
        <p14:creationId xmlns:p14="http://schemas.microsoft.com/office/powerpoint/2010/main" val="36888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75304" y="0"/>
            <a:ext cx="12192000" cy="6859902"/>
            <a:chOff x="75304" y="0"/>
            <a:chExt cx="12192000" cy="6859902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7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8" name="Picture 17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16" name="Rectangle 15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Content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"/>
          <a:stretch/>
        </p:blipFill>
        <p:spPr>
          <a:xfrm>
            <a:off x="0" y="-1902"/>
            <a:ext cx="12267304" cy="6859902"/>
          </a:xfrm>
          <a:prstGeom prst="rect">
            <a:avLst/>
          </a:prstGeom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E653-92E4-4BE8-ABC7-502C923D9366}" type="datetime1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797CF1-E485-4A45-A4F9-D5DB7218AD54}" type="datetime1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DD5C3-AB9F-4DD6-A8AF-E4697C440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2020 </a:t>
            </a:r>
            <a:r>
              <a:rPr lang="en-US" sz="4000" i="1" dirty="0"/>
              <a:t>On the Table</a:t>
            </a:r>
            <a:br>
              <a:rPr lang="en-US" sz="4000" i="1" dirty="0"/>
            </a:br>
            <a:r>
              <a:rPr lang="en-US" sz="2000" dirty="0"/>
              <a:t>Community Foundation of Central Georgia</a:t>
            </a:r>
            <a:br>
              <a:rPr lang="en-US" sz="2000" dirty="0"/>
            </a:br>
            <a:r>
              <a:rPr lang="en-US" sz="2000" dirty="0"/>
              <a:t>The John S. and James L. Knight Foundation</a:t>
            </a:r>
            <a:endParaRPr lang="en-US"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3256632"/>
            <a:ext cx="9144000" cy="165576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Key Findings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EF34-AF2D-4479-8B31-EEF10ACACD65}" type="datetime1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Institutional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9F7147-96E3-4C98-8645-40754097A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135" y="2110354"/>
            <a:ext cx="4192618" cy="2637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05CC88-5EAE-41DA-A6A2-32D569231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24" y="482810"/>
            <a:ext cx="3516943" cy="13911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956153-70F1-4E1C-914E-D0C325D8D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3837" y="608138"/>
            <a:ext cx="4038239" cy="130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5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8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04808"/>
            <a:ext cx="1054985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Poverty, jobs/economic development and crime/public safety are top priorities. Race relations, housing and hunger round out the Top 6 issues.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28906"/>
              </p:ext>
            </p:extLst>
          </p:nvPr>
        </p:nvGraphicFramePr>
        <p:xfrm>
          <a:off x="1236957" y="1682899"/>
          <a:ext cx="9652985" cy="485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43496" y="1421440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THREE most important issues for our community to address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EFC67-ECC7-44A9-AE4E-89F1836EA739}"/>
              </a:ext>
            </a:extLst>
          </p:cNvPr>
          <p:cNvSpPr txBox="1"/>
          <p:nvPr/>
        </p:nvSpPr>
        <p:spPr>
          <a:xfrm>
            <a:off x="8305101" y="5268285"/>
            <a:ext cx="27935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1600" dirty="0"/>
              <a:t>2019: Crime (49), Poverty (46), Jobs (37)</a:t>
            </a:r>
          </a:p>
          <a:p>
            <a:endParaRPr lang="en-US" sz="1600" dirty="0"/>
          </a:p>
          <a:p>
            <a:r>
              <a:rPr lang="en-US" sz="1600" dirty="0"/>
              <a:t>Race (27), Housing (26), Hunger (15); Schools (21)</a:t>
            </a:r>
          </a:p>
        </p:txBody>
      </p:sp>
    </p:spTree>
    <p:extLst>
      <p:ext uri="{BB962C8B-B14F-4D97-AF65-F5344CB8AC3E}">
        <p14:creationId xmlns:p14="http://schemas.microsoft.com/office/powerpoint/2010/main" val="315545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56881"/>
            <a:ext cx="11041723" cy="1143000"/>
          </a:xfrm>
        </p:spPr>
        <p:txBody>
          <a:bodyPr/>
          <a:lstStyle/>
          <a:p>
            <a:r>
              <a:rPr lang="en-US" dirty="0"/>
              <a:t>Similar issues are top priorities across race and ethnicity.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9913" y="1672792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THREE most important issues for our community to address</a:t>
            </a: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98355"/>
              </p:ext>
            </p:extLst>
          </p:nvPr>
        </p:nvGraphicFramePr>
        <p:xfrm>
          <a:off x="2708278" y="2905304"/>
          <a:ext cx="6600526" cy="235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0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1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Whites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African Americans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Poverty, economic security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41%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Poverty, economic security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36%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+mn-lt"/>
                          <a:cs typeface="Times New Roman"/>
                        </a:rPr>
                        <a:t>Housing</a:t>
                      </a:r>
                      <a:endParaRPr lang="en-US" sz="15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30%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Crime/violence/public safety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29%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Crime/violence/public safety</a:t>
                      </a:r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5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B470DFB-52A9-4D9B-9B62-4156888F1E4D}"/>
              </a:ext>
            </a:extLst>
          </p:cNvPr>
          <p:cNvSpPr txBox="1"/>
          <p:nvPr/>
        </p:nvSpPr>
        <p:spPr>
          <a:xfrm>
            <a:off x="2503055" y="5837382"/>
            <a:ext cx="320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Poverty (50), Crime (49), Jobs (36)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0810B6-7431-454C-89BD-4F065834418D}"/>
              </a:ext>
            </a:extLst>
          </p:cNvPr>
          <p:cNvSpPr txBox="1"/>
          <p:nvPr/>
        </p:nvSpPr>
        <p:spPr>
          <a:xfrm>
            <a:off x="6410035" y="5938982"/>
            <a:ext cx="320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Crime (51), Poverty (43), Jobs (41)</a:t>
            </a:r>
          </a:p>
        </p:txBody>
      </p:sp>
    </p:spTree>
    <p:extLst>
      <p:ext uri="{BB962C8B-B14F-4D97-AF65-F5344CB8AC3E}">
        <p14:creationId xmlns:p14="http://schemas.microsoft.com/office/powerpoint/2010/main" val="2649328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67" y="100203"/>
            <a:ext cx="11022471" cy="1143000"/>
          </a:xfrm>
        </p:spPr>
        <p:txBody>
          <a:bodyPr/>
          <a:lstStyle/>
          <a:p>
            <a:r>
              <a:rPr lang="en-US" sz="2400" dirty="0"/>
              <a:t>Top issues vary by geography, highlighting differential needs.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087854"/>
              </p:ext>
            </p:extLst>
          </p:nvPr>
        </p:nvGraphicFramePr>
        <p:xfrm>
          <a:off x="320984" y="2133547"/>
          <a:ext cx="11550032" cy="274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2218346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9414824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109446881"/>
                    </a:ext>
                  </a:extLst>
                </a:gridCol>
                <a:gridCol w="577232">
                  <a:extLst>
                    <a:ext uri="{9D8B030D-6E8A-4147-A177-3AD203B41FA5}">
                      <a16:colId xmlns:a16="http://schemas.microsoft.com/office/drawing/2014/main" val="69811586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5655068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9164530"/>
                    </a:ext>
                  </a:extLst>
                </a:gridCol>
              </a:tblGrid>
              <a:tr h="4511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North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South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East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West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Downtown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Poverty, economic security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49%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C9CED1"/>
                          </a:highlight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C9CED1"/>
                          </a:highlight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C9CED1"/>
                          </a:highlight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00FFFF"/>
                          </a:highlight>
                        </a:rPr>
                        <a:t>Poverty, economic security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38%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C9CED1"/>
                          </a:highlight>
                        </a:rPr>
                        <a:t>Crime/violence/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C9CED1"/>
                          </a:highlight>
                        </a:rPr>
                        <a:t>public safety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43%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Hunger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00FFFF"/>
                          </a:highlight>
                        </a:rPr>
                        <a:t>Poverty, economic security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00FFFF"/>
                          </a:highlight>
                        </a:rPr>
                        <a:t>Poverty, economic security</a:t>
                      </a:r>
                      <a:endParaRPr lang="en-US" sz="1500" dirty="0">
                        <a:effectLst/>
                        <a:highlight>
                          <a:srgbClr val="00FFFF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Race relations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36%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5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36%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Race Relations</a:t>
                      </a: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Housing</a:t>
                      </a: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Race relations</a:t>
                      </a: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 development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00FFFF"/>
                          </a:highlight>
                        </a:rPr>
                        <a:t>Poverty, economic security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56917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9913" y="1402555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THREE most important issues for my community to address</a:t>
            </a:r>
          </a:p>
        </p:txBody>
      </p:sp>
    </p:spTree>
    <p:extLst>
      <p:ext uri="{BB962C8B-B14F-4D97-AF65-F5344CB8AC3E}">
        <p14:creationId xmlns:p14="http://schemas.microsoft.com/office/powerpoint/2010/main" val="421708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77" y="483693"/>
            <a:ext cx="1121664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Perceptions of many aspects of our community have gotten worse, while some have shown improvement. This variation is likely exacerbated by the COVID-19 pandemic.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6894" y="1770942"/>
            <a:ext cx="10758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Has this aspect of our community gotten better, worse, or stayed the same over the past year or so?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3BA1853-A6FA-4D5E-AEFE-8085ADAC6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573095"/>
              </p:ext>
            </p:extLst>
          </p:nvPr>
        </p:nvGraphicFramePr>
        <p:xfrm>
          <a:off x="182538" y="1976992"/>
          <a:ext cx="5097212" cy="455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3D2DA0-0840-48EE-8C19-766CF740E002}"/>
              </a:ext>
            </a:extLst>
          </p:cNvPr>
          <p:cNvCxnSpPr/>
          <p:nvPr/>
        </p:nvCxnSpPr>
        <p:spPr bwMode="auto">
          <a:xfrm>
            <a:off x="6096000" y="2293748"/>
            <a:ext cx="0" cy="41116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CA1F2CE2-500A-47F0-89CA-9FB5D44A9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02952"/>
              </p:ext>
            </p:extLst>
          </p:nvPr>
        </p:nvGraphicFramePr>
        <p:xfrm>
          <a:off x="5248754" y="2212197"/>
          <a:ext cx="902345" cy="423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345">
                  <a:extLst>
                    <a:ext uri="{9D8B030D-6E8A-4147-A177-3AD203B41FA5}">
                      <a16:colId xmlns:a16="http://schemas.microsoft.com/office/drawing/2014/main" val="18804595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Net Better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02677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+32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83085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+9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4021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+7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16346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-27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4059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+19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5237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-22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657257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5519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-14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541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98EA5D4-CDC4-49AA-982A-2008621E1BB5}"/>
              </a:ext>
            </a:extLst>
          </p:cNvPr>
          <p:cNvSpPr txBox="1"/>
          <p:nvPr/>
        </p:nvSpPr>
        <p:spPr>
          <a:xfrm>
            <a:off x="2595370" y="2150930"/>
            <a:ext cx="6282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accent1"/>
                </a:solidFill>
              </a:rPr>
              <a:t>Better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EE32CE-80B6-4494-9CE8-3B2E346B124A}"/>
              </a:ext>
            </a:extLst>
          </p:cNvPr>
          <p:cNvSpPr txBox="1"/>
          <p:nvPr/>
        </p:nvSpPr>
        <p:spPr>
          <a:xfrm>
            <a:off x="3977671" y="2150930"/>
            <a:ext cx="5757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50B19D-5B2F-4AAE-82FC-4B10FF50FE87}"/>
              </a:ext>
            </a:extLst>
          </p:cNvPr>
          <p:cNvSpPr txBox="1"/>
          <p:nvPr/>
        </p:nvSpPr>
        <p:spPr>
          <a:xfrm>
            <a:off x="4627513" y="2150930"/>
            <a:ext cx="6391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rgbClr val="C00000"/>
                </a:solidFill>
              </a:rPr>
              <a:t>Worse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F67C7F-8F61-4B79-BDB0-0F01B8E2E78A}"/>
              </a:ext>
            </a:extLst>
          </p:cNvPr>
          <p:cNvCxnSpPr/>
          <p:nvPr/>
        </p:nvCxnSpPr>
        <p:spPr bwMode="auto">
          <a:xfrm>
            <a:off x="2965343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0BF626-853F-4398-B76F-7B7A6C6C3FDD}"/>
              </a:ext>
            </a:extLst>
          </p:cNvPr>
          <p:cNvCxnSpPr/>
          <p:nvPr/>
        </p:nvCxnSpPr>
        <p:spPr bwMode="auto">
          <a:xfrm>
            <a:off x="4327340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69C703-9B14-4E0D-827A-EFB945903579}"/>
              </a:ext>
            </a:extLst>
          </p:cNvPr>
          <p:cNvCxnSpPr/>
          <p:nvPr/>
        </p:nvCxnSpPr>
        <p:spPr bwMode="auto">
          <a:xfrm>
            <a:off x="5160804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" name="Content Placeholder 8">
            <a:extLst>
              <a:ext uri="{FF2B5EF4-FFF2-40B4-BE49-F238E27FC236}">
                <a16:creationId xmlns:a16="http://schemas.microsoft.com/office/drawing/2014/main" id="{6BD4DA1F-D4F3-4D21-9C73-25BE425C7A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305613"/>
              </p:ext>
            </p:extLst>
          </p:nvPr>
        </p:nvGraphicFramePr>
        <p:xfrm>
          <a:off x="6181614" y="1976992"/>
          <a:ext cx="5097212" cy="455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Table 13">
            <a:extLst>
              <a:ext uri="{FF2B5EF4-FFF2-40B4-BE49-F238E27FC236}">
                <a16:creationId xmlns:a16="http://schemas.microsoft.com/office/drawing/2014/main" id="{961A89E0-A9CB-4F21-BC38-860E280F1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91809"/>
              </p:ext>
            </p:extLst>
          </p:nvPr>
        </p:nvGraphicFramePr>
        <p:xfrm>
          <a:off x="11247830" y="2212197"/>
          <a:ext cx="902345" cy="330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345">
                  <a:extLst>
                    <a:ext uri="{9D8B030D-6E8A-4147-A177-3AD203B41FA5}">
                      <a16:colId xmlns:a16="http://schemas.microsoft.com/office/drawing/2014/main" val="18804595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Net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Better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02677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-23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83085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-21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4021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-43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16346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-23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4059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-8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5237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-47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657257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F5906993-1038-4437-A35A-4F7CCFD0D333}"/>
              </a:ext>
            </a:extLst>
          </p:cNvPr>
          <p:cNvSpPr txBox="1"/>
          <p:nvPr/>
        </p:nvSpPr>
        <p:spPr>
          <a:xfrm>
            <a:off x="7633553" y="2150930"/>
            <a:ext cx="6282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accent1"/>
                </a:solidFill>
              </a:rPr>
              <a:t>Better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994EF5-A496-4A49-A29B-F67F322A1094}"/>
              </a:ext>
            </a:extLst>
          </p:cNvPr>
          <p:cNvSpPr txBox="1"/>
          <p:nvPr/>
        </p:nvSpPr>
        <p:spPr>
          <a:xfrm>
            <a:off x="9015854" y="2150930"/>
            <a:ext cx="5757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BE2361-D80F-490C-9743-43FAD34308A9}"/>
              </a:ext>
            </a:extLst>
          </p:cNvPr>
          <p:cNvSpPr txBox="1"/>
          <p:nvPr/>
        </p:nvSpPr>
        <p:spPr>
          <a:xfrm>
            <a:off x="10388953" y="2150930"/>
            <a:ext cx="6391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rgbClr val="C00000"/>
                </a:solidFill>
              </a:rPr>
              <a:t>Worse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B6F18C-55C4-4531-B900-849ADB8B573B}"/>
              </a:ext>
            </a:extLst>
          </p:cNvPr>
          <p:cNvCxnSpPr/>
          <p:nvPr/>
        </p:nvCxnSpPr>
        <p:spPr bwMode="auto">
          <a:xfrm>
            <a:off x="8003525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DB4D01-6295-459B-B163-6F98B06F5DEB}"/>
              </a:ext>
            </a:extLst>
          </p:cNvPr>
          <p:cNvCxnSpPr/>
          <p:nvPr/>
        </p:nvCxnSpPr>
        <p:spPr bwMode="auto">
          <a:xfrm>
            <a:off x="9365523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A75B6B0-8F8F-4819-A2B9-20AB3E59E40F}"/>
              </a:ext>
            </a:extLst>
          </p:cNvPr>
          <p:cNvCxnSpPr/>
          <p:nvPr/>
        </p:nvCxnSpPr>
        <p:spPr bwMode="auto">
          <a:xfrm>
            <a:off x="10798260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663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48" y="355761"/>
            <a:ext cx="11229473" cy="1143000"/>
          </a:xfrm>
        </p:spPr>
        <p:txBody>
          <a:bodyPr/>
          <a:lstStyle/>
          <a:p>
            <a:r>
              <a:rPr lang="en-US" dirty="0"/>
              <a:t>On issues where the trajectory is viewed as more negative, there are some differences in perceptions by race and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6893" y="1588688"/>
            <a:ext cx="10758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Differential: getting better minus getting worse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84280"/>
              </p:ext>
            </p:extLst>
          </p:nvPr>
        </p:nvGraphicFramePr>
        <p:xfrm>
          <a:off x="535466" y="2099204"/>
          <a:ext cx="1001998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526930221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585534858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882926773"/>
                    </a:ext>
                  </a:extLst>
                </a:gridCol>
                <a:gridCol w="997904">
                  <a:extLst>
                    <a:ext uri="{9D8B030D-6E8A-4147-A177-3AD203B41FA5}">
                      <a16:colId xmlns:a16="http://schemas.microsoft.com/office/drawing/2014/main" val="270260846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All </a:t>
                      </a:r>
                      <a:b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participants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Whites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African Americans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North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South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East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West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+mn-lt"/>
                        </a:rPr>
                        <a:t>Down-town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Poverty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-47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</a:rPr>
                        <a:t>-58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-32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-58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</a:rPr>
                        <a:t>-65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C00000"/>
                          </a:solidFill>
                          <a:latin typeface="+mn-lt"/>
                        </a:rPr>
                        <a:t>-47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-58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3307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Crime and Public Safety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-43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</a:rPr>
                        <a:t>-40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C00000"/>
                          </a:solidFill>
                        </a:rPr>
                        <a:t>-26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-53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-56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-53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-38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Job availability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-27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-35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C00000"/>
                          </a:solidFill>
                        </a:rPr>
                        <a:t>-28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-16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-17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-38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11965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Residents’ physical health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-23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</a:rPr>
                        <a:t>-53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C00000"/>
                          </a:solidFill>
                        </a:rPr>
                        <a:t>-29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-47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-23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-17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+mn-lt"/>
                        </a:rPr>
                        <a:t>-58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C00000"/>
                          </a:solidFill>
                          <a:latin typeface="+mn-lt"/>
                        </a:rPr>
                        <a:t>-38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413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Race relations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-23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-20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C00000"/>
                          </a:solidFill>
                        </a:rPr>
                        <a:t>-23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-15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+mn-lt"/>
                        </a:rPr>
                        <a:t>-47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+mn-lt"/>
                        </a:rPr>
                        <a:t>-15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68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95" y="445688"/>
            <a:ext cx="10879811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More workforce training and financial education for unemployed and low-income citizens is expected to do the most to improve our community, followed by access to affordable healthcare and improving race relations.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579251"/>
              </p:ext>
            </p:extLst>
          </p:nvPr>
        </p:nvGraphicFramePr>
        <p:xfrm>
          <a:off x="343295" y="2131831"/>
          <a:ext cx="11192611" cy="430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6893" y="1784998"/>
            <a:ext cx="10758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THREE things that would do the most to </a:t>
            </a:r>
            <a:r>
              <a:rPr lang="en-US" sz="1600" i="1"/>
              <a:t>improve our </a:t>
            </a:r>
            <a:r>
              <a:rPr lang="en-US" sz="1600" i="1" dirty="0"/>
              <a:t>community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86E171-9A6E-4CEE-91BE-4249A89BF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319948"/>
              </p:ext>
            </p:extLst>
          </p:nvPr>
        </p:nvGraphicFramePr>
        <p:xfrm>
          <a:off x="8415499" y="4741830"/>
          <a:ext cx="2682240" cy="138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31592374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28350452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Less than 15%: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4038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1200" dirty="0">
                          <a:effectLst/>
                        </a:rPr>
                        <a:t>Downtown redevelopment</a:t>
                      </a:r>
                    </a:p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1200" dirty="0">
                          <a:effectLst/>
                        </a:rPr>
                        <a:t>Opportunities to participate in arts and culture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</a:rPr>
                        <a:t>12%</a:t>
                      </a:r>
                    </a:p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6%</a:t>
                      </a:r>
                    </a:p>
                  </a:txBody>
                  <a:tcPr marT="0" marB="0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24720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1200" dirty="0">
                          <a:effectLst/>
                        </a:rPr>
                        <a:t>Additional recreation and greenspace	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</a:rPr>
                        <a:t>5%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5869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8C2486-8609-4B69-B00E-35006B761A12}"/>
              </a:ext>
            </a:extLst>
          </p:cNvPr>
          <p:cNvSpPr txBox="1"/>
          <p:nvPr/>
        </p:nvSpPr>
        <p:spPr>
          <a:xfrm>
            <a:off x="7389091" y="6317673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*blue bars were top 3 issues in 2019</a:t>
            </a:r>
          </a:p>
        </p:txBody>
      </p:sp>
    </p:spTree>
    <p:extLst>
      <p:ext uri="{BB962C8B-B14F-4D97-AF65-F5344CB8AC3E}">
        <p14:creationId xmlns:p14="http://schemas.microsoft.com/office/powerpoint/2010/main" val="95253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94889"/>
            <a:ext cx="11041723" cy="1143000"/>
          </a:xfrm>
        </p:spPr>
        <p:txBody>
          <a:bodyPr>
            <a:normAutofit/>
          </a:bodyPr>
          <a:lstStyle/>
          <a:p>
            <a:r>
              <a:rPr lang="en-US" dirty="0"/>
              <a:t>Across race and region, there are a range of initiatives that residents think will help.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510942"/>
              </p:ext>
            </p:extLst>
          </p:nvPr>
        </p:nvGraphicFramePr>
        <p:xfrm>
          <a:off x="1188708" y="2091697"/>
          <a:ext cx="6600526" cy="191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0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1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Whites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African Americans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51%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45%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Healthcare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Healthcare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Food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Race relations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38%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E7407B-D1FE-4E15-8E5C-18303DBB5A8E}"/>
              </a:ext>
            </a:extLst>
          </p:cNvPr>
          <p:cNvSpPr/>
          <p:nvPr/>
        </p:nvSpPr>
        <p:spPr>
          <a:xfrm>
            <a:off x="771186" y="1721495"/>
            <a:ext cx="10758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THREE things that would do the most to improve my community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EF338914-41F3-43F6-843B-F91C3ECF6B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049259"/>
              </p:ext>
            </p:extLst>
          </p:nvPr>
        </p:nvGraphicFramePr>
        <p:xfrm>
          <a:off x="345233" y="4133965"/>
          <a:ext cx="11525783" cy="21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2218346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9414824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109446881"/>
                    </a:ext>
                  </a:extLst>
                </a:gridCol>
                <a:gridCol w="577232">
                  <a:extLst>
                    <a:ext uri="{9D8B030D-6E8A-4147-A177-3AD203B41FA5}">
                      <a16:colId xmlns:a16="http://schemas.microsoft.com/office/drawing/2014/main" val="69811586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5655068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9164530"/>
                    </a:ext>
                  </a:extLst>
                </a:gridCol>
              </a:tblGrid>
              <a:tr h="4511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North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South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East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West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Downtown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60%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50%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C9CED1"/>
                          </a:highlight>
                          <a:latin typeface="+mn-lt"/>
                          <a:ea typeface="Calibri"/>
                          <a:cs typeface="Times New Roman"/>
                        </a:rPr>
                        <a:t>Race relations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53%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highlight>
                            <a:srgbClr val="C9CED1"/>
                          </a:highlight>
                          <a:latin typeface="+mn-lt"/>
                          <a:ea typeface="Calibri"/>
                          <a:cs typeface="Times New Roman"/>
                        </a:rPr>
                        <a:t>Race relations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49%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Food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C9CED1"/>
                          </a:highlight>
                        </a:rPr>
                        <a:t>Race relations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50%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Healthcare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Vacant properties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Healthcare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43%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Healthcare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Healthcare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Vacant properties; </a:t>
                      </a:r>
                      <a:r>
                        <a:rPr lang="en-US" sz="1500" dirty="0">
                          <a:highlight>
                            <a:srgbClr val="C9CED1"/>
                          </a:highlight>
                        </a:rPr>
                        <a:t>race relations</a:t>
                      </a:r>
                      <a:r>
                        <a:rPr lang="en-US" sz="1500" dirty="0"/>
                        <a:t>; food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00FFFF"/>
                          </a:highlight>
                        </a:rPr>
                        <a:t>Workforce training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highlight>
                            <a:srgbClr val="00FFFF"/>
                          </a:highlight>
                        </a:rPr>
                        <a:t>Workforce training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Housing rehab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32%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56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0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862204"/>
              </p:ext>
            </p:extLst>
          </p:nvPr>
        </p:nvGraphicFramePr>
        <p:xfrm>
          <a:off x="812454" y="2052991"/>
          <a:ext cx="9066521" cy="451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15860" y="2259769"/>
            <a:ext cx="7362488" cy="3311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 hangingPunct="0">
              <a:lnSpc>
                <a:spcPts val="1867"/>
              </a:lnSpc>
              <a:spcBef>
                <a:spcPts val="5600"/>
              </a:spcBef>
            </a:pPr>
            <a:r>
              <a:rPr lang="en-US" sz="1600" b="1" dirty="0"/>
              <a:t>The conversation helped me better understand how I can take action to help address issues and challenges in my community	</a:t>
            </a:r>
          </a:p>
          <a:p>
            <a:pPr fontAlgn="b" hangingPunct="0">
              <a:lnSpc>
                <a:spcPts val="1867"/>
              </a:lnSpc>
              <a:spcBef>
                <a:spcPts val="5600"/>
              </a:spcBef>
            </a:pPr>
            <a:r>
              <a:rPr lang="en-US" sz="1600" b="1" dirty="0"/>
              <a:t>I spoke with at least one person that I did not already know	</a:t>
            </a:r>
          </a:p>
          <a:p>
            <a:pPr fontAlgn="b">
              <a:lnSpc>
                <a:spcPts val="1867"/>
              </a:lnSpc>
              <a:spcBef>
                <a:spcPts val="5600"/>
              </a:spcBef>
            </a:pPr>
            <a:r>
              <a:rPr lang="en-US" sz="1600" b="1" dirty="0"/>
              <a:t>I learned about important issues in my community	</a:t>
            </a:r>
          </a:p>
          <a:p>
            <a:pPr fontAlgn="b">
              <a:lnSpc>
                <a:spcPts val="1867"/>
              </a:lnSpc>
              <a:spcBef>
                <a:spcPts val="4400"/>
              </a:spcBef>
            </a:pPr>
            <a:r>
              <a:rPr lang="en-US" sz="1600" b="1" dirty="0"/>
              <a:t>I exchanged contact information with at least one person that I did not already know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10" y="398684"/>
            <a:ext cx="1070949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i="1" dirty="0"/>
              <a:t>OTT</a:t>
            </a:r>
            <a:r>
              <a:rPr lang="en-US" dirty="0"/>
              <a:t> conversations helped participants understand how to take action, led to connections</a:t>
            </a:r>
            <a:r>
              <a:rPr lang="en-US"/>
              <a:t>, and </a:t>
            </a:r>
            <a:r>
              <a:rPr lang="en-US" dirty="0"/>
              <a:t>helped them understand issues facing their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6185" y="1649268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Which of these apply to your </a:t>
            </a:r>
            <a:r>
              <a:rPr lang="en-US" sz="1600" dirty="0"/>
              <a:t>On the Table </a:t>
            </a:r>
            <a:r>
              <a:rPr lang="en-US" sz="1600" i="1" dirty="0"/>
              <a:t>experience?</a:t>
            </a:r>
          </a:p>
        </p:txBody>
      </p:sp>
      <p:pic>
        <p:nvPicPr>
          <p:cNvPr id="10241" name="Picture 1" descr="C:\Users\lsteinmetz\Downloads\noun_29970_65656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01" y="3293830"/>
            <a:ext cx="926123" cy="92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steinmetz\Downloads\noun_1082784_656565.png">
            <a:extLst>
              <a:ext uri="{FF2B5EF4-FFF2-40B4-BE49-F238E27FC236}">
                <a16:creationId xmlns:a16="http://schemas.microsoft.com/office/drawing/2014/main" id="{97C2496F-CB6F-43BF-9175-A00423D3F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273">
            <a:off x="253012" y="1973208"/>
            <a:ext cx="1341251" cy="13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lsteinmetz\Downloads\noun_1082784_656565.png">
            <a:extLst>
              <a:ext uri="{FF2B5EF4-FFF2-40B4-BE49-F238E27FC236}">
                <a16:creationId xmlns:a16="http://schemas.microsoft.com/office/drawing/2014/main" id="{7A52F73E-85CD-4E3A-AA78-D7690065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273">
            <a:off x="205583" y="4115926"/>
            <a:ext cx="1341251" cy="13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CB41EB1E-3C7A-4F91-8E48-661EB194DB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404018"/>
              </p:ext>
            </p:extLst>
          </p:nvPr>
        </p:nvGraphicFramePr>
        <p:xfrm>
          <a:off x="8682268" y="2141848"/>
          <a:ext cx="3576185" cy="361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BF9267-AE96-425C-BBD7-F235FAA3376F}"/>
              </a:ext>
            </a:extLst>
          </p:cNvPr>
          <p:cNvSpPr txBox="1"/>
          <p:nvPr/>
        </p:nvSpPr>
        <p:spPr>
          <a:xfrm>
            <a:off x="7684316" y="6174297"/>
            <a:ext cx="420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*49% Did NOT participate in </a:t>
            </a:r>
            <a:r>
              <a:rPr lang="en-US" i="1" dirty="0"/>
              <a:t>OTT</a:t>
            </a:r>
            <a:r>
              <a:rPr lang="en-US" dirty="0"/>
              <a:t> last year.</a:t>
            </a:r>
          </a:p>
        </p:txBody>
      </p:sp>
    </p:spTree>
    <p:extLst>
      <p:ext uri="{BB962C8B-B14F-4D97-AF65-F5344CB8AC3E}">
        <p14:creationId xmlns:p14="http://schemas.microsoft.com/office/powerpoint/2010/main" val="3392064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3B1F-F5F6-4529-8247-8F8DF3F9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1D46-82F7-4021-B28E-C7CFC2BD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915-F4EA-4687-B9F0-F71BBBA0D77C}" type="datetime1">
              <a:rPr lang="en-US" smtClean="0"/>
              <a:t>3/9/2021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0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1226-0D44-434B-B4F1-531B5011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04B6-40AF-425F-BB15-192527D3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First-ever </a:t>
            </a:r>
            <a:r>
              <a:rPr lang="en-US" i="1" dirty="0"/>
              <a:t>all-virtual</a:t>
            </a:r>
            <a:r>
              <a:rPr lang="en-US" dirty="0"/>
              <a:t> On the Table!</a:t>
            </a:r>
          </a:p>
          <a:p>
            <a:r>
              <a:rPr lang="en-US" dirty="0"/>
              <a:t>323 virtual participants completed the online survey (vs. 873 in 2019)</a:t>
            </a:r>
          </a:p>
          <a:p>
            <a:r>
              <a:rPr lang="en-US" dirty="0"/>
              <a:t>Major historical and social forces were experienced in-between 2019 </a:t>
            </a:r>
            <a:r>
              <a:rPr lang="en-US" i="1" dirty="0"/>
              <a:t>OTT</a:t>
            </a:r>
            <a:r>
              <a:rPr lang="en-US" dirty="0"/>
              <a:t> and 2020 </a:t>
            </a:r>
            <a:r>
              <a:rPr lang="en-US" i="1" dirty="0"/>
              <a:t>OTT</a:t>
            </a:r>
          </a:p>
          <a:p>
            <a:pPr lvl="1"/>
            <a:r>
              <a:rPr lang="en-US" dirty="0"/>
              <a:t>COVID-19 pandemic, economic crisis, civil unrest</a:t>
            </a:r>
          </a:p>
          <a:p>
            <a:pPr lvl="1"/>
            <a:r>
              <a:rPr lang="en-US" dirty="0"/>
              <a:t>Apples-to-apples comparison still possible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586CD-F315-4B19-9E6F-EF33BB9B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9A3-7A9F-49DB-9FEE-4F34ADDCA43B}" type="datetime1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2A60-600C-43C9-9B26-94AA3DD2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22B81-8F76-4124-A5FE-E1D3BE86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3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9675" y="139492"/>
            <a:ext cx="9874808" cy="1143000"/>
          </a:xfrm>
        </p:spPr>
        <p:txBody>
          <a:bodyPr/>
          <a:lstStyle/>
          <a:p>
            <a:r>
              <a:rPr lang="en-US" dirty="0"/>
              <a:t>Profile of 2020 </a:t>
            </a:r>
            <a:r>
              <a:rPr lang="en-US" i="1" dirty="0"/>
              <a:t>OTT</a:t>
            </a:r>
            <a:r>
              <a:rPr lang="en-US" dirty="0"/>
              <a:t> Survey Participants: Demographics</a:t>
            </a:r>
            <a:br>
              <a:rPr lang="en-US" dirty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20208371"/>
              </p:ext>
            </p:extLst>
          </p:nvPr>
        </p:nvGraphicFramePr>
        <p:xfrm>
          <a:off x="5444971" y="1098415"/>
          <a:ext cx="6648949" cy="2304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1639450" y="3646829"/>
            <a:ext cx="37184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471477" y="1212483"/>
            <a:ext cx="0" cy="51326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5590850" y="3066698"/>
            <a:ext cx="63571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87022126"/>
              </p:ext>
            </p:extLst>
          </p:nvPr>
        </p:nvGraphicFramePr>
        <p:xfrm>
          <a:off x="1380567" y="3558060"/>
          <a:ext cx="4067479" cy="2515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85024" y="4739029"/>
            <a:ext cx="713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AGE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44435" y="2958766"/>
            <a:ext cx="5306063" cy="3765647"/>
            <a:chOff x="5631359" y="2043948"/>
            <a:chExt cx="3786819" cy="2915298"/>
          </a:xfrm>
        </p:grpSpPr>
        <p:graphicFrame>
          <p:nvGraphicFramePr>
            <p:cNvPr id="25" name="Chart 24"/>
            <p:cNvGraphicFramePr/>
            <p:nvPr>
              <p:extLst>
                <p:ext uri="{D42A27DB-BD31-4B8C-83A1-F6EECF244321}">
                  <p14:modId xmlns:p14="http://schemas.microsoft.com/office/powerpoint/2010/main" val="3276707320"/>
                </p:ext>
              </p:extLst>
            </p:nvPr>
          </p:nvGraphicFramePr>
          <p:xfrm>
            <a:off x="5631359" y="2043948"/>
            <a:ext cx="3786819" cy="25102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5895498" y="4411362"/>
              <a:ext cx="518473" cy="389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Whites </a:t>
              </a:r>
            </a:p>
            <a:p>
              <a:r>
                <a:rPr lang="en-US" sz="1333" b="1" dirty="0"/>
                <a:t>(n=135)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66675" y="4411362"/>
              <a:ext cx="693921" cy="547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African </a:t>
              </a:r>
              <a:br>
                <a:rPr lang="en-US" sz="1333" b="1" dirty="0"/>
              </a:br>
              <a:r>
                <a:rPr lang="en-US" sz="1333" b="1" dirty="0"/>
                <a:t>Americans </a:t>
              </a:r>
            </a:p>
            <a:p>
              <a:r>
                <a:rPr lang="en-US" sz="1333" b="1" dirty="0"/>
                <a:t>(n=166)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14480" y="4411362"/>
              <a:ext cx="426951" cy="230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Other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0940" y="4411362"/>
              <a:ext cx="822373" cy="230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Bi/multiracial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52022" y="5715197"/>
            <a:ext cx="787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35 to 49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64674" y="5273420"/>
            <a:ext cx="787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50 to 64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74020" y="3843117"/>
            <a:ext cx="831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65/older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10676" y="3977569"/>
            <a:ext cx="787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18 to 34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771065" y="1750537"/>
            <a:ext cx="3121333" cy="2082255"/>
            <a:chOff x="280459" y="929332"/>
            <a:chExt cx="2147049" cy="1327989"/>
          </a:xfrm>
        </p:grpSpPr>
        <p:graphicFrame>
          <p:nvGraphicFramePr>
            <p:cNvPr id="34" name="Chart 33"/>
            <p:cNvGraphicFramePr/>
            <p:nvPr>
              <p:extLst>
                <p:ext uri="{D42A27DB-BD31-4B8C-83A1-F6EECF244321}">
                  <p14:modId xmlns:p14="http://schemas.microsoft.com/office/powerpoint/2010/main" val="272272614"/>
                </p:ext>
              </p:extLst>
            </p:nvPr>
          </p:nvGraphicFramePr>
          <p:xfrm>
            <a:off x="280459" y="929332"/>
            <a:ext cx="2147049" cy="13279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1250693" y="1305935"/>
              <a:ext cx="509732" cy="196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Calibri Light" pitchFamily="34" charset="0"/>
                </a:rPr>
                <a:t>Women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5322" y="1307419"/>
              <a:ext cx="351965" cy="196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Calibri Light" pitchFamily="34" charset="0"/>
                </a:rPr>
                <a:t>Men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69447" y="2014823"/>
            <a:ext cx="125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GENDER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56774" y="3059396"/>
            <a:ext cx="871777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/>
              <a:t>Other </a:t>
            </a:r>
            <a:br>
              <a:rPr lang="en-US" sz="1333" dirty="0"/>
            </a:br>
            <a:r>
              <a:rPr lang="en-US" sz="1333" dirty="0"/>
              <a:t>not listed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787071" y="4049267"/>
            <a:ext cx="232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RACE/ETHNICITY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ED6C4-EFEA-41D6-BAEE-6B9C8142A595}"/>
              </a:ext>
            </a:extLst>
          </p:cNvPr>
          <p:cNvSpPr txBox="1"/>
          <p:nvPr/>
        </p:nvSpPr>
        <p:spPr>
          <a:xfrm>
            <a:off x="369116" y="6073869"/>
            <a:ext cx="101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(N=323)</a:t>
            </a:r>
          </a:p>
        </p:txBody>
      </p:sp>
    </p:spTree>
    <p:extLst>
      <p:ext uri="{BB962C8B-B14F-4D97-AF65-F5344CB8AC3E}">
        <p14:creationId xmlns:p14="http://schemas.microsoft.com/office/powerpoint/2010/main" val="359129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51172" y="4072812"/>
            <a:ext cx="49067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471477" y="1212483"/>
            <a:ext cx="0" cy="51326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5562563" y="2859559"/>
            <a:ext cx="63571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90121" y="4354208"/>
            <a:ext cx="3104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LENGTH OF RESIDENCE</a:t>
            </a:r>
          </a:p>
        </p:txBody>
      </p:sp>
      <p:pic>
        <p:nvPicPr>
          <p:cNvPr id="2053" name="Picture 5" descr="C:\Users\lsteinmetz\Downloads\noun_250956_81bbd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284" y="3635772"/>
            <a:ext cx="1035461" cy="103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/>
          <p:cNvCxnSpPr/>
          <p:nvPr/>
        </p:nvCxnSpPr>
        <p:spPr bwMode="auto">
          <a:xfrm>
            <a:off x="10122819" y="2870713"/>
            <a:ext cx="0" cy="34286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10534011" y="4860996"/>
            <a:ext cx="1182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27% are the</a:t>
            </a:r>
            <a:br>
              <a:rPr lang="en-US" sz="1600" dirty="0"/>
            </a:br>
            <a:r>
              <a:rPr lang="en-US" sz="1600" dirty="0"/>
              <a:t>Parent of a</a:t>
            </a:r>
            <a:br>
              <a:rPr lang="en-US" sz="1600" dirty="0"/>
            </a:br>
            <a:r>
              <a:rPr lang="en-US" sz="1600" dirty="0"/>
              <a:t>minor child</a:t>
            </a:r>
            <a:endParaRPr lang="en-US" sz="1600" b="1" dirty="0"/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378622739"/>
              </p:ext>
            </p:extLst>
          </p:nvPr>
        </p:nvGraphicFramePr>
        <p:xfrm>
          <a:off x="724707" y="3931849"/>
          <a:ext cx="4242139" cy="2393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itle 8"/>
          <p:cNvSpPr>
            <a:spLocks noGrp="1"/>
          </p:cNvSpPr>
          <p:nvPr>
            <p:ph type="title"/>
          </p:nvPr>
        </p:nvSpPr>
        <p:spPr>
          <a:xfrm>
            <a:off x="451172" y="117423"/>
            <a:ext cx="9874808" cy="1143000"/>
          </a:xfrm>
        </p:spPr>
        <p:txBody>
          <a:bodyPr/>
          <a:lstStyle/>
          <a:p>
            <a:r>
              <a:rPr lang="en-US" dirty="0"/>
              <a:t>Profile of </a:t>
            </a:r>
            <a:r>
              <a:rPr lang="en-US" i="1" dirty="0"/>
              <a:t>OTT</a:t>
            </a:r>
            <a:r>
              <a:rPr lang="en-US" dirty="0"/>
              <a:t> Survey Participants: Community Engagement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17850" y="1939279"/>
            <a:ext cx="279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GEOGRAPHIC AREAS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BA5C1307-C990-4448-818A-DE5888003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554958"/>
              </p:ext>
            </p:extLst>
          </p:nvPr>
        </p:nvGraphicFramePr>
        <p:xfrm>
          <a:off x="616975" y="1560989"/>
          <a:ext cx="4267988" cy="244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FFBA258-CF41-4466-B5D7-F404DCB29A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0927981"/>
              </p:ext>
            </p:extLst>
          </p:nvPr>
        </p:nvGraphicFramePr>
        <p:xfrm>
          <a:off x="5634841" y="2726264"/>
          <a:ext cx="3995033" cy="325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AA86DB2-D6AF-44EC-9ED1-32189960100A}"/>
              </a:ext>
            </a:extLst>
          </p:cNvPr>
          <p:cNvSpPr txBox="1"/>
          <p:nvPr/>
        </p:nvSpPr>
        <p:spPr>
          <a:xfrm>
            <a:off x="7532531" y="3235134"/>
            <a:ext cx="3242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COMMUNITY INVOLVEMENT: NEIGHBORHOOD ACTIVITIES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4842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4517" y="393937"/>
            <a:ext cx="10870131" cy="1143000"/>
          </a:xfrm>
        </p:spPr>
        <p:txBody>
          <a:bodyPr/>
          <a:lstStyle/>
          <a:p>
            <a:pPr algn="just"/>
            <a:r>
              <a:rPr lang="en-US" dirty="0"/>
              <a:t>Participants across the board are notably more hopeful than worried about what the future holds for our community.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152462"/>
              </p:ext>
            </p:extLst>
          </p:nvPr>
        </p:nvGraphicFramePr>
        <p:xfrm>
          <a:off x="1578825" y="2604655"/>
          <a:ext cx="6336739" cy="382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A8D9D-64E9-4306-8D36-E616A295A4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4300" y="1934854"/>
            <a:ext cx="5202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i="1" dirty="0"/>
              <a:t>Looking ahead to the next five years or so, do you feel more hopeful or more worried about what the future holds for our community?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87911"/>
              </p:ext>
            </p:extLst>
          </p:nvPr>
        </p:nvGraphicFramePr>
        <p:xfrm>
          <a:off x="6227995" y="1716872"/>
          <a:ext cx="5714138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/>
                          </a:solidFill>
                        </a:rPr>
                        <a:t>More HOPEFUL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/>
                        <a:t>Men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80%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Years in community: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/>
                        <a:t>Women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80%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10 years/less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78%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80%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20 years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82%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84%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More than 20 years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78% 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82%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68%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83%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78%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84%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409048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Whites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84%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74%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African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 Americans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76%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76% 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39644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7406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F3A5014-8313-485A-B65F-6CA713F01BB1}"/>
              </a:ext>
            </a:extLst>
          </p:cNvPr>
          <p:cNvSpPr txBox="1"/>
          <p:nvPr/>
        </p:nvSpPr>
        <p:spPr>
          <a:xfrm>
            <a:off x="572655" y="6225309"/>
            <a:ext cx="3666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*Compares favorably with 2019 </a:t>
            </a:r>
            <a:r>
              <a:rPr lang="en-US" i="1" dirty="0"/>
              <a:t>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5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72" y="202089"/>
            <a:ext cx="11270017" cy="1143000"/>
          </a:xfrm>
        </p:spPr>
        <p:txBody>
          <a:bodyPr/>
          <a:lstStyle/>
          <a:p>
            <a:r>
              <a:rPr lang="en-US" dirty="0"/>
              <a:t>Changing assessment of our community on key dimensions, relative to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330920"/>
              </p:ext>
            </p:extLst>
          </p:nvPr>
        </p:nvGraphicFramePr>
        <p:xfrm>
          <a:off x="1210560" y="2213498"/>
          <a:ext cx="10090033" cy="430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5883" y="2074271"/>
            <a:ext cx="366706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b="1" dirty="0"/>
              <a:t>My community is the perfect </a:t>
            </a:r>
            <a:br>
              <a:rPr lang="en-US" sz="1600" b="1" dirty="0"/>
            </a:br>
            <a:r>
              <a:rPr lang="en-US" sz="1600" b="1" dirty="0"/>
              <a:t>place for people like me.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0360" y="2074271"/>
            <a:ext cx="3390431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b="1" dirty="0"/>
              <a:t>Residents have shared goals/ priorities for our community.</a:t>
            </a:r>
          </a:p>
        </p:txBody>
      </p:sp>
      <p:sp>
        <p:nvSpPr>
          <p:cNvPr id="9" name="Rectangle 8"/>
          <p:cNvSpPr/>
          <p:nvPr/>
        </p:nvSpPr>
        <p:spPr>
          <a:xfrm>
            <a:off x="8473047" y="2076180"/>
            <a:ext cx="2894115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b="1" dirty="0"/>
              <a:t>My community provides opportunities for everyone.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2722" y="2822720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79%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8088" y="5825637"/>
            <a:ext cx="845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ym typeface="Wingdings"/>
              </a:rPr>
              <a:t></a:t>
            </a:r>
            <a:r>
              <a:rPr lang="en-US" sz="1200" dirty="0"/>
              <a:t>Strongly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7306" y="3268698"/>
            <a:ext cx="627095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solidFill>
                  <a:schemeClr val="bg1"/>
                </a:solidFill>
              </a:rPr>
              <a:t>Some-</a:t>
            </a:r>
            <a:br>
              <a:rPr lang="en-US" sz="1333" dirty="0">
                <a:solidFill>
                  <a:schemeClr val="bg1"/>
                </a:solidFill>
              </a:rPr>
            </a:br>
            <a:r>
              <a:rPr lang="en-US" sz="1333" dirty="0">
                <a:solidFill>
                  <a:schemeClr val="bg1"/>
                </a:solidFill>
              </a:rPr>
              <a:t>what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2871" y="4891206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19%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4090" y="3429000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55%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6292" y="4046661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42%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18947" y="3678298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46%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57499" y="3678298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52%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93817" y="5005234"/>
            <a:ext cx="77085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bg1"/>
                </a:solidFill>
              </a:rPr>
              <a:t>Strongly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6FC14E-3AFC-4FE9-9437-056BE728507B}"/>
              </a:ext>
            </a:extLst>
          </p:cNvPr>
          <p:cNvSpPr txBox="1"/>
          <p:nvPr/>
        </p:nvSpPr>
        <p:spPr>
          <a:xfrm>
            <a:off x="1388755" y="6331359"/>
            <a:ext cx="295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77/23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3708AD-588D-4546-A955-F1BE27B885AC}"/>
              </a:ext>
            </a:extLst>
          </p:cNvPr>
          <p:cNvSpPr txBox="1"/>
          <p:nvPr/>
        </p:nvSpPr>
        <p:spPr>
          <a:xfrm>
            <a:off x="5121206" y="6331359"/>
            <a:ext cx="28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72/28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D1DE6B-38D8-4644-9836-BED6C4F10ABC}"/>
              </a:ext>
            </a:extLst>
          </p:cNvPr>
          <p:cNvSpPr txBox="1"/>
          <p:nvPr/>
        </p:nvSpPr>
        <p:spPr>
          <a:xfrm>
            <a:off x="8844125" y="6331359"/>
            <a:ext cx="252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2019: 61/39</a:t>
            </a:r>
          </a:p>
        </p:txBody>
      </p:sp>
    </p:spTree>
    <p:extLst>
      <p:ext uri="{BB962C8B-B14F-4D97-AF65-F5344CB8AC3E}">
        <p14:creationId xmlns:p14="http://schemas.microsoft.com/office/powerpoint/2010/main" val="121228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175904"/>
              </p:ext>
            </p:extLst>
          </p:nvPr>
        </p:nvGraphicFramePr>
        <p:xfrm>
          <a:off x="1272140" y="1895486"/>
          <a:ext cx="9702265" cy="4187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83" y="366678"/>
            <a:ext cx="10867176" cy="112649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There is agreement in the degree to which participants think our community provides opportunities for everyone.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3911" y="1448600"/>
            <a:ext cx="10675548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i="1" dirty="0"/>
              <a:t>Our community provides opportunities for everyone.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6467" y="379395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46%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1026" y="3605093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52%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17706" y="3605093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18383" y="375898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48%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90537" y="6058298"/>
            <a:ext cx="783291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Whites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29150" y="6012027"/>
            <a:ext cx="1738746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African Americans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24104" y="5930255"/>
            <a:ext cx="1199046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All </a:t>
            </a:r>
            <a:br>
              <a:rPr lang="en-US" sz="1600" b="1" dirty="0"/>
            </a:br>
            <a:r>
              <a:rPr lang="en-US" sz="1600" b="1" dirty="0"/>
              <a:t>participants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248966" y="2282403"/>
            <a:ext cx="0" cy="40862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5252715" y="375898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48%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52038" y="3700183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51%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91030-5993-41CB-AD37-F6C03D4F31F8}"/>
              </a:ext>
            </a:extLst>
          </p:cNvPr>
          <p:cNvSpPr txBox="1"/>
          <p:nvPr/>
        </p:nvSpPr>
        <p:spPr>
          <a:xfrm>
            <a:off x="5126847" y="6322368"/>
            <a:ext cx="208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62/38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3F8405-5E16-44E4-A436-817ADEFE52DF}"/>
              </a:ext>
            </a:extLst>
          </p:cNvPr>
          <p:cNvSpPr txBox="1"/>
          <p:nvPr/>
        </p:nvSpPr>
        <p:spPr>
          <a:xfrm>
            <a:off x="8640083" y="6322368"/>
            <a:ext cx="187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59/41</a:t>
            </a:r>
          </a:p>
        </p:txBody>
      </p:sp>
    </p:spTree>
    <p:extLst>
      <p:ext uri="{BB962C8B-B14F-4D97-AF65-F5344CB8AC3E}">
        <p14:creationId xmlns:p14="http://schemas.microsoft.com/office/powerpoint/2010/main" val="282115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96" y="330456"/>
            <a:ext cx="11375945" cy="1143000"/>
          </a:xfrm>
        </p:spPr>
        <p:txBody>
          <a:bodyPr/>
          <a:lstStyle/>
          <a:p>
            <a:r>
              <a:rPr lang="en-US" dirty="0"/>
              <a:t>However, African-American participants see our community as slightly more united than White participants do.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488484"/>
              </p:ext>
            </p:extLst>
          </p:nvPr>
        </p:nvGraphicFramePr>
        <p:xfrm>
          <a:off x="1531030" y="2166410"/>
          <a:ext cx="9209167" cy="434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589220" y="2816026"/>
            <a:ext cx="0" cy="3561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2551420" y="1388839"/>
            <a:ext cx="7089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Residents have shared goals and priorities for our community.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9652" y="6182533"/>
            <a:ext cx="1469954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All participants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6123" y="3424334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55%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9092358" y="3223149"/>
            <a:ext cx="580008" cy="556335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7784" y="3835059"/>
            <a:ext cx="445170" cy="521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42</a:t>
            </a:r>
          </a:p>
          <a:p>
            <a:pPr>
              <a:lnSpc>
                <a:spcPts val="1733"/>
              </a:lnSpc>
            </a:pPr>
            <a:r>
              <a:rPr lang="en-US" sz="1400" b="1" dirty="0"/>
              <a:t>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97145" y="3424335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53%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50294" y="3393736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58%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019336" y="4033306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39%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45894" y="6154487"/>
            <a:ext cx="783291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Whites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35222" y="6154487"/>
            <a:ext cx="1738746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African Americans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54DAF9-31A0-4F07-95F0-B5E3F242DAD4}"/>
              </a:ext>
            </a:extLst>
          </p:cNvPr>
          <p:cNvSpPr txBox="1"/>
          <p:nvPr/>
        </p:nvSpPr>
        <p:spPr>
          <a:xfrm>
            <a:off x="6432907" y="3618649"/>
            <a:ext cx="592556" cy="303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47 %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2ECEC-28D5-4DD2-A016-876E99069B36}"/>
              </a:ext>
            </a:extLst>
          </p:cNvPr>
          <p:cNvSpPr txBox="1"/>
          <p:nvPr/>
        </p:nvSpPr>
        <p:spPr>
          <a:xfrm>
            <a:off x="5430592" y="6372621"/>
            <a:ext cx="221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64/36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554C0-4EB9-4D8C-89D1-CEDF8A5A42E0}"/>
              </a:ext>
            </a:extLst>
          </p:cNvPr>
          <p:cNvSpPr txBox="1"/>
          <p:nvPr/>
        </p:nvSpPr>
        <p:spPr>
          <a:xfrm>
            <a:off x="8878072" y="6372621"/>
            <a:ext cx="158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49/51</a:t>
            </a:r>
          </a:p>
        </p:txBody>
      </p:sp>
    </p:spTree>
    <p:extLst>
      <p:ext uri="{BB962C8B-B14F-4D97-AF65-F5344CB8AC3E}">
        <p14:creationId xmlns:p14="http://schemas.microsoft.com/office/powerpoint/2010/main" val="293707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950935"/>
              </p:ext>
            </p:extLst>
          </p:nvPr>
        </p:nvGraphicFramePr>
        <p:xfrm>
          <a:off x="835871" y="1637099"/>
          <a:ext cx="11009619" cy="451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848" y="330456"/>
            <a:ext cx="10947133" cy="1143000"/>
          </a:xfrm>
        </p:spPr>
        <p:txBody>
          <a:bodyPr/>
          <a:lstStyle/>
          <a:p>
            <a:pPr algn="just"/>
            <a:r>
              <a:rPr lang="en-US" dirty="0"/>
              <a:t>There are some variations by region in participants’ views of our community being united.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526905" y="2613805"/>
            <a:ext cx="0" cy="38662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1855917" y="1257406"/>
            <a:ext cx="8253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Residents have shared goals and priorities for our community.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0475" y="6020954"/>
            <a:ext cx="1469954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All participants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0403" y="3422133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55%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44661" y="3986059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42%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5698" y="3429000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27830" y="3811433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44%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29534" y="3171192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58%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1785" y="4092093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39%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55838" y="3738617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47%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84261" y="3528185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53%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1367" y="5963353"/>
            <a:ext cx="684803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North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05266" y="5963353"/>
            <a:ext cx="615874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West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430524" y="2743816"/>
            <a:ext cx="580008" cy="556335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71100" y="2886389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64%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07474" y="4243706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32%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47339" y="3811432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45%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106701" y="3569774"/>
            <a:ext cx="498855" cy="303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400" b="1" dirty="0"/>
              <a:t>52%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6688958" y="3021984"/>
            <a:ext cx="580008" cy="556335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450139" y="5963353"/>
            <a:ext cx="1127360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Downtown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03169" y="5963353"/>
            <a:ext cx="684803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South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58802" y="5963353"/>
            <a:ext cx="532325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33"/>
              </a:lnSpc>
            </a:pPr>
            <a:r>
              <a:rPr lang="en-US" sz="1600" b="1" dirty="0"/>
              <a:t>East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8D9190-6D44-45FD-85EA-ACBC72280781}"/>
              </a:ext>
            </a:extLst>
          </p:cNvPr>
          <p:cNvSpPr txBox="1"/>
          <p:nvPr/>
        </p:nvSpPr>
        <p:spPr>
          <a:xfrm>
            <a:off x="2867007" y="6342588"/>
            <a:ext cx="152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53/47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7185A-8D8D-49EB-8DBE-E81DDF3A6822}"/>
              </a:ext>
            </a:extLst>
          </p:cNvPr>
          <p:cNvSpPr txBox="1"/>
          <p:nvPr/>
        </p:nvSpPr>
        <p:spPr>
          <a:xfrm>
            <a:off x="4752946" y="6342878"/>
            <a:ext cx="172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46/54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9E8CD-D1C9-4D0C-8F2D-44287A67262E}"/>
              </a:ext>
            </a:extLst>
          </p:cNvPr>
          <p:cNvSpPr txBox="1"/>
          <p:nvPr/>
        </p:nvSpPr>
        <p:spPr>
          <a:xfrm>
            <a:off x="6502800" y="6320426"/>
            <a:ext cx="172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57/43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DFC726-DF16-4600-9DC4-07001FC565DF}"/>
              </a:ext>
            </a:extLst>
          </p:cNvPr>
          <p:cNvSpPr txBox="1"/>
          <p:nvPr/>
        </p:nvSpPr>
        <p:spPr>
          <a:xfrm>
            <a:off x="8555838" y="6295391"/>
            <a:ext cx="202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61/39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33A3B6-8D44-43B1-AF2D-04C85DB50FBD}"/>
              </a:ext>
            </a:extLst>
          </p:cNvPr>
          <p:cNvSpPr txBox="1"/>
          <p:nvPr/>
        </p:nvSpPr>
        <p:spPr>
          <a:xfrm>
            <a:off x="10343312" y="6350163"/>
            <a:ext cx="18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*2019: 65/35</a:t>
            </a:r>
          </a:p>
        </p:txBody>
      </p:sp>
    </p:spTree>
    <p:extLst>
      <p:ext uri="{BB962C8B-B14F-4D97-AF65-F5344CB8AC3E}">
        <p14:creationId xmlns:p14="http://schemas.microsoft.com/office/powerpoint/2010/main" val="91174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Wide" id="{FE6E9B1A-2471-4A60-8DF4-1F6546C0BC80}" vid="{2D1B1788-2E04-4D25-81BF-F0BD1CD26C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Blank-Wide</Template>
  <TotalTime>1305</TotalTime>
  <Words>1458</Words>
  <Application>Microsoft Office PowerPoint</Application>
  <PresentationFormat>Widescreen</PresentationFormat>
  <Paragraphs>419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2020 On the Table Community Foundation of Central Georgia The John S. and James L. Knight Foundation</vt:lpstr>
      <vt:lpstr>Data Notes</vt:lpstr>
      <vt:lpstr>Profile of 2020 OTT Survey Participants: Demographics </vt:lpstr>
      <vt:lpstr>Profile of OTT Survey Participants: Community Engagement</vt:lpstr>
      <vt:lpstr>Participants across the board are notably more hopeful than worried about what the future holds for our community.</vt:lpstr>
      <vt:lpstr>Changing assessment of our community on key dimensions, relative to 2019</vt:lpstr>
      <vt:lpstr>There is agreement in the degree to which participants think our community provides opportunities for everyone.</vt:lpstr>
      <vt:lpstr>However, African-American participants see our community as slightly more united than White participants do.</vt:lpstr>
      <vt:lpstr>There are some variations by region in participants’ views of our community being united.</vt:lpstr>
      <vt:lpstr>COMMUNITY PRIORITIES</vt:lpstr>
      <vt:lpstr>Poverty, jobs/economic development and crime/public safety are top priorities. Race relations, housing and hunger round out the Top 6 issues.</vt:lpstr>
      <vt:lpstr>Similar issues are top priorities across race and ethnicity.</vt:lpstr>
      <vt:lpstr>Top issues vary by geography, highlighting differential needs.</vt:lpstr>
      <vt:lpstr>Perceptions of many aspects of our community have gotten worse, while some have shown improvement. This variation is likely exacerbated by the COVID-19 pandemic.</vt:lpstr>
      <vt:lpstr>On issues where the trajectory is viewed as more negative, there are some differences in perceptions by race and region.</vt:lpstr>
      <vt:lpstr>More workforce training and financial education for unemployed and low-income citizens is expected to do the most to improve our community, followed by access to affordable healthcare and improving race relations.</vt:lpstr>
      <vt:lpstr>Across race and region, there are a range of initiatives that residents think will help.</vt:lpstr>
      <vt:lpstr>OTT conversations helped participants understand how to take action, led to connections, and helped them understand issues facing their community.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Summit</dc:title>
  <dc:creator>David Biek</dc:creator>
  <cp:lastModifiedBy>David Biek</cp:lastModifiedBy>
  <cp:revision>75</cp:revision>
  <cp:lastPrinted>2021-02-17T20:58:33Z</cp:lastPrinted>
  <dcterms:created xsi:type="dcterms:W3CDTF">2021-02-17T02:31:25Z</dcterms:created>
  <dcterms:modified xsi:type="dcterms:W3CDTF">2021-03-10T04:05:49Z</dcterms:modified>
</cp:coreProperties>
</file>